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3" r:id="rId7"/>
    <p:sldId id="283" r:id="rId8"/>
    <p:sldId id="266" r:id="rId9"/>
    <p:sldId id="264" r:id="rId10"/>
    <p:sldId id="265" r:id="rId11"/>
    <p:sldId id="267" r:id="rId12"/>
    <p:sldId id="262" r:id="rId13"/>
    <p:sldId id="271" r:id="rId14"/>
    <p:sldId id="261" r:id="rId15"/>
    <p:sldId id="269" r:id="rId16"/>
    <p:sldId id="270" r:id="rId17"/>
    <p:sldId id="272" r:id="rId18"/>
    <p:sldId id="273" r:id="rId19"/>
    <p:sldId id="274" r:id="rId20"/>
    <p:sldId id="277" r:id="rId21"/>
    <p:sldId id="276" r:id="rId22"/>
    <p:sldId id="275" r:id="rId23"/>
    <p:sldId id="284" r:id="rId24"/>
    <p:sldId id="285" r:id="rId25"/>
    <p:sldId id="281" r:id="rId26"/>
    <p:sldId id="280" r:id="rId27"/>
    <p:sldId id="286" r:id="rId28"/>
    <p:sldId id="279"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showGuides="1">
      <p:cViewPr varScale="1">
        <p:scale>
          <a:sx n="111" d="100"/>
          <a:sy n="111" d="100"/>
        </p:scale>
        <p:origin x="59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991094-42F3-4CD9-BD65-ACD3932F8979}"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805D8-E631-47CF-8ED5-B810CBE864B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11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91094-42F3-4CD9-BD65-ACD3932F8979}"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805D8-E631-47CF-8ED5-B810CBE864B7}" type="slidenum">
              <a:rPr lang="en-US" smtClean="0"/>
              <a:t>‹#›</a:t>
            </a:fld>
            <a:endParaRPr lang="en-US"/>
          </a:p>
        </p:txBody>
      </p:sp>
    </p:spTree>
    <p:extLst>
      <p:ext uri="{BB962C8B-B14F-4D97-AF65-F5344CB8AC3E}">
        <p14:creationId xmlns:p14="http://schemas.microsoft.com/office/powerpoint/2010/main" val="3227172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91094-42F3-4CD9-BD65-ACD3932F8979}"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805D8-E631-47CF-8ED5-B810CBE864B7}" type="slidenum">
              <a:rPr lang="en-US" smtClean="0"/>
              <a:t>‹#›</a:t>
            </a:fld>
            <a:endParaRPr lang="en-US"/>
          </a:p>
        </p:txBody>
      </p:sp>
    </p:spTree>
    <p:extLst>
      <p:ext uri="{BB962C8B-B14F-4D97-AF65-F5344CB8AC3E}">
        <p14:creationId xmlns:p14="http://schemas.microsoft.com/office/powerpoint/2010/main" val="180954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91094-42F3-4CD9-BD65-ACD3932F8979}"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805D8-E631-47CF-8ED5-B810CBE864B7}" type="slidenum">
              <a:rPr lang="en-US" smtClean="0"/>
              <a:t>‹#›</a:t>
            </a:fld>
            <a:endParaRPr lang="en-US"/>
          </a:p>
        </p:txBody>
      </p:sp>
    </p:spTree>
    <p:extLst>
      <p:ext uri="{BB962C8B-B14F-4D97-AF65-F5344CB8AC3E}">
        <p14:creationId xmlns:p14="http://schemas.microsoft.com/office/powerpoint/2010/main" val="332116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991094-42F3-4CD9-BD65-ACD3932F8979}"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805D8-E631-47CF-8ED5-B810CBE864B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127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991094-42F3-4CD9-BD65-ACD3932F8979}"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805D8-E631-47CF-8ED5-B810CBE864B7}" type="slidenum">
              <a:rPr lang="en-US" smtClean="0"/>
              <a:t>‹#›</a:t>
            </a:fld>
            <a:endParaRPr lang="en-US"/>
          </a:p>
        </p:txBody>
      </p:sp>
    </p:spTree>
    <p:extLst>
      <p:ext uri="{BB962C8B-B14F-4D97-AF65-F5344CB8AC3E}">
        <p14:creationId xmlns:p14="http://schemas.microsoft.com/office/powerpoint/2010/main" val="180180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991094-42F3-4CD9-BD65-ACD3932F8979}"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805D8-E631-47CF-8ED5-B810CBE864B7}" type="slidenum">
              <a:rPr lang="en-US" smtClean="0"/>
              <a:t>‹#›</a:t>
            </a:fld>
            <a:endParaRPr lang="en-US"/>
          </a:p>
        </p:txBody>
      </p:sp>
    </p:spTree>
    <p:extLst>
      <p:ext uri="{BB962C8B-B14F-4D97-AF65-F5344CB8AC3E}">
        <p14:creationId xmlns:p14="http://schemas.microsoft.com/office/powerpoint/2010/main" val="36589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991094-42F3-4CD9-BD65-ACD3932F8979}"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805D8-E631-47CF-8ED5-B810CBE864B7}" type="slidenum">
              <a:rPr lang="en-US" smtClean="0"/>
              <a:t>‹#›</a:t>
            </a:fld>
            <a:endParaRPr lang="en-US"/>
          </a:p>
        </p:txBody>
      </p:sp>
    </p:spTree>
    <p:extLst>
      <p:ext uri="{BB962C8B-B14F-4D97-AF65-F5344CB8AC3E}">
        <p14:creationId xmlns:p14="http://schemas.microsoft.com/office/powerpoint/2010/main" val="647452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F991094-42F3-4CD9-BD65-ACD3932F8979}" type="datetimeFigureOut">
              <a:rPr lang="en-US" smtClean="0"/>
              <a:t>5/4/2023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6D805D8-E631-47CF-8ED5-B810CBE864B7}" type="slidenum">
              <a:rPr lang="en-US" smtClean="0"/>
              <a:t>‹#›</a:t>
            </a:fld>
            <a:endParaRPr lang="en-US"/>
          </a:p>
        </p:txBody>
      </p:sp>
    </p:spTree>
    <p:extLst>
      <p:ext uri="{BB962C8B-B14F-4D97-AF65-F5344CB8AC3E}">
        <p14:creationId xmlns:p14="http://schemas.microsoft.com/office/powerpoint/2010/main" val="86243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F991094-42F3-4CD9-BD65-ACD3932F8979}" type="datetimeFigureOut">
              <a:rPr lang="en-US" smtClean="0"/>
              <a:t>5/4/2023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D805D8-E631-47CF-8ED5-B810CBE864B7}" type="slidenum">
              <a:rPr lang="en-US" smtClean="0"/>
              <a:t>‹#›</a:t>
            </a:fld>
            <a:endParaRPr lang="en-US"/>
          </a:p>
        </p:txBody>
      </p:sp>
    </p:spTree>
    <p:extLst>
      <p:ext uri="{BB962C8B-B14F-4D97-AF65-F5344CB8AC3E}">
        <p14:creationId xmlns:p14="http://schemas.microsoft.com/office/powerpoint/2010/main" val="94123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991094-42F3-4CD9-BD65-ACD3932F8979}"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805D8-E631-47CF-8ED5-B810CBE864B7}" type="slidenum">
              <a:rPr lang="en-US" smtClean="0"/>
              <a:t>‹#›</a:t>
            </a:fld>
            <a:endParaRPr lang="en-US"/>
          </a:p>
        </p:txBody>
      </p:sp>
    </p:spTree>
    <p:extLst>
      <p:ext uri="{BB962C8B-B14F-4D97-AF65-F5344CB8AC3E}">
        <p14:creationId xmlns:p14="http://schemas.microsoft.com/office/powerpoint/2010/main" val="90466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F991094-42F3-4CD9-BD65-ACD3932F8979}" type="datetimeFigureOut">
              <a:rPr lang="en-US" smtClean="0"/>
              <a:t>5/4/2023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D805D8-E631-47CF-8ED5-B810CBE864B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814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EA15-5354-5B35-093D-9353CE2BA842}"/>
              </a:ext>
            </a:extLst>
          </p:cNvPr>
          <p:cNvSpPr>
            <a:spLocks noGrp="1"/>
          </p:cNvSpPr>
          <p:nvPr>
            <p:ph type="ctrTitle"/>
          </p:nvPr>
        </p:nvSpPr>
        <p:spPr>
          <a:xfrm>
            <a:off x="1100051" y="155103"/>
            <a:ext cx="10058400" cy="3566160"/>
          </a:xfrm>
        </p:spPr>
        <p:txBody>
          <a:bodyPr>
            <a:normAutofit/>
          </a:bodyPr>
          <a:lstStyle/>
          <a:p>
            <a:pPr algn="ctr"/>
            <a:r>
              <a:rPr lang="en-US" sz="4400" b="1" dirty="0">
                <a:latin typeface="Times New Roman" panose="02020603050405020304" pitchFamily="18" charset="0"/>
                <a:ea typeface="Calibri" panose="020F0502020204030204" pitchFamily="34" charset="0"/>
              </a:rPr>
              <a:t>Statistical </a:t>
            </a:r>
            <a:r>
              <a:rPr lang="en-US" sz="4400" b="1" dirty="0">
                <a:effectLst/>
                <a:latin typeface="Times New Roman" panose="02020603050405020304" pitchFamily="18" charset="0"/>
                <a:ea typeface="Calibri" panose="020F0502020204030204" pitchFamily="34" charset="0"/>
              </a:rPr>
              <a:t>Analysis of Machine Learning Algorithms for Fraud Detection in Bank Transactions</a:t>
            </a:r>
            <a:endParaRPr lang="en-US" sz="23900" dirty="0"/>
          </a:p>
        </p:txBody>
      </p:sp>
      <p:sp>
        <p:nvSpPr>
          <p:cNvPr id="3" name="Subtitle 2">
            <a:extLst>
              <a:ext uri="{FF2B5EF4-FFF2-40B4-BE49-F238E27FC236}">
                <a16:creationId xmlns:a16="http://schemas.microsoft.com/office/drawing/2014/main" id="{C7EEAA33-A6A7-EF2D-8D36-9BFB3C6C4A37}"/>
              </a:ext>
            </a:extLst>
          </p:cNvPr>
          <p:cNvSpPr>
            <a:spLocks noGrp="1"/>
          </p:cNvSpPr>
          <p:nvPr>
            <p:ph type="subTitle" idx="1"/>
          </p:nvPr>
        </p:nvSpPr>
        <p:spPr/>
        <p:txBody>
          <a:bodyPr>
            <a:normAutofit fontScale="85000" lnSpcReduction="20000"/>
          </a:bodyPr>
          <a:lstStyle/>
          <a:p>
            <a:r>
              <a:rPr lang="en-US" dirty="0"/>
              <a:t>Siddharth Jain – 1226137070</a:t>
            </a:r>
          </a:p>
          <a:p>
            <a:r>
              <a:rPr lang="en-US" dirty="0"/>
              <a:t>Ketan Chaudhary – 1226082301</a:t>
            </a:r>
          </a:p>
          <a:p>
            <a:r>
              <a:rPr lang="en-US" dirty="0"/>
              <a:t>Pranav </a:t>
            </a:r>
            <a:r>
              <a:rPr lang="en-US" dirty="0" err="1"/>
              <a:t>Chougule</a:t>
            </a:r>
            <a:r>
              <a:rPr lang="en-US" dirty="0"/>
              <a:t> – 1225934595 </a:t>
            </a:r>
          </a:p>
        </p:txBody>
      </p:sp>
    </p:spTree>
    <p:extLst>
      <p:ext uri="{BB962C8B-B14F-4D97-AF65-F5344CB8AC3E}">
        <p14:creationId xmlns:p14="http://schemas.microsoft.com/office/powerpoint/2010/main" val="865363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A360-CC1F-35B1-FBC7-FA874BCA03DF}"/>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212AA6FA-A391-CF75-CFD3-33A8D50B76FA}"/>
              </a:ext>
            </a:extLst>
          </p:cNvPr>
          <p:cNvSpPr>
            <a:spLocks noGrp="1"/>
          </p:cNvSpPr>
          <p:nvPr>
            <p:ph idx="1"/>
          </p:nvPr>
        </p:nvSpPr>
        <p:spPr/>
        <p:txBody>
          <a:bodyPr>
            <a:normAutofit/>
          </a:bodyPr>
          <a:lstStyle/>
          <a:p>
            <a:pPr algn="l">
              <a:buFont typeface="Arial" panose="020B0604020202020204" pitchFamily="34" charset="0"/>
              <a:buChar char="•"/>
            </a:pPr>
            <a:r>
              <a:rPr lang="en-US" sz="1800" dirty="0">
                <a:solidFill>
                  <a:schemeClr val="tx1"/>
                </a:solidFill>
              </a:rPr>
              <a:t>Random Forest is a decision tree-based algorithm that can be used to identify patterns in the data that may indicate fraudulent activity. </a:t>
            </a:r>
          </a:p>
          <a:p>
            <a:pPr algn="l">
              <a:buFont typeface="Arial" panose="020B0604020202020204" pitchFamily="34" charset="0"/>
              <a:buChar char="•"/>
            </a:pPr>
            <a:r>
              <a:rPr lang="en-US" sz="1800" dirty="0">
                <a:solidFill>
                  <a:schemeClr val="tx1"/>
                </a:solidFill>
              </a:rPr>
              <a:t>The algorithm can handle missing data and non-linear relationships between input and target variables, making it suitable for use with bank transaction data.</a:t>
            </a:r>
          </a:p>
          <a:p>
            <a:pPr algn="l">
              <a:buFont typeface="Arial" panose="020B0604020202020204" pitchFamily="34" charset="0"/>
              <a:buChar char="•"/>
            </a:pPr>
            <a:endParaRPr lang="en-US" sz="1800" dirty="0">
              <a:solidFill>
                <a:schemeClr val="tx1"/>
              </a:solidFill>
            </a:endParaRPr>
          </a:p>
        </p:txBody>
      </p:sp>
      <p:pic>
        <p:nvPicPr>
          <p:cNvPr id="2050" name="Picture 2" descr="Introducing TensorFlow Decision Forests — The TensorFlow Blog">
            <a:extLst>
              <a:ext uri="{FF2B5EF4-FFF2-40B4-BE49-F238E27FC236}">
                <a16:creationId xmlns:a16="http://schemas.microsoft.com/office/drawing/2014/main" id="{9ACE99B7-3580-03B3-ABDD-8528A4511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156" y="4062283"/>
            <a:ext cx="5329687" cy="224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590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radient Boosting Machines · UC Business Analytics R Programming Guide">
            <a:extLst>
              <a:ext uri="{FF2B5EF4-FFF2-40B4-BE49-F238E27FC236}">
                <a16:creationId xmlns:a16="http://schemas.microsoft.com/office/drawing/2014/main" id="{775E8ECA-EA14-6DA2-3177-8971C8747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2923" y="2500472"/>
            <a:ext cx="3368625" cy="33686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EEA360-CC1F-35B1-FBC7-FA874BCA03DF}"/>
              </a:ext>
            </a:extLst>
          </p:cNvPr>
          <p:cNvSpPr>
            <a:spLocks noGrp="1"/>
          </p:cNvSpPr>
          <p:nvPr>
            <p:ph type="title"/>
          </p:nvPr>
        </p:nvSpPr>
        <p:spPr/>
        <p:txBody>
          <a:bodyPr/>
          <a:lstStyle/>
          <a:p>
            <a:r>
              <a:rPr lang="en-US" dirty="0"/>
              <a:t>Gradient Boosting</a:t>
            </a:r>
          </a:p>
        </p:txBody>
      </p:sp>
      <p:sp>
        <p:nvSpPr>
          <p:cNvPr id="3" name="Content Placeholder 2">
            <a:extLst>
              <a:ext uri="{FF2B5EF4-FFF2-40B4-BE49-F238E27FC236}">
                <a16:creationId xmlns:a16="http://schemas.microsoft.com/office/drawing/2014/main" id="{212AA6FA-A391-CF75-CFD3-33A8D50B76FA}"/>
              </a:ext>
            </a:extLst>
          </p:cNvPr>
          <p:cNvSpPr>
            <a:spLocks noGrp="1"/>
          </p:cNvSpPr>
          <p:nvPr>
            <p:ph idx="1"/>
          </p:nvPr>
        </p:nvSpPr>
        <p:spPr>
          <a:xfrm>
            <a:off x="1097280" y="1845737"/>
            <a:ext cx="8123998" cy="4023360"/>
          </a:xfrm>
        </p:spPr>
        <p:txBody>
          <a:bodyPr>
            <a:normAutofit/>
          </a:bodyPr>
          <a:lstStyle/>
          <a:p>
            <a:pPr algn="l">
              <a:buFont typeface="Arial" panose="020B0604020202020204" pitchFamily="34" charset="0"/>
              <a:buChar char="•"/>
            </a:pPr>
            <a:r>
              <a:rPr lang="en-US" sz="1800" b="0" i="0" dirty="0">
                <a:solidFill>
                  <a:schemeClr val="tx1"/>
                </a:solidFill>
                <a:effectLst/>
              </a:rPr>
              <a:t>Gradient Boosting is an ensemble learning algorithm that builds multiple decision trees sequentially, where each tree corrects the errors of the previous tree. </a:t>
            </a:r>
          </a:p>
          <a:p>
            <a:pPr algn="l">
              <a:buFont typeface="Arial" panose="020B0604020202020204" pitchFamily="34" charset="0"/>
              <a:buChar char="•"/>
            </a:pPr>
            <a:r>
              <a:rPr lang="en-US" sz="1800" b="0" i="0" dirty="0">
                <a:solidFill>
                  <a:schemeClr val="tx1"/>
                </a:solidFill>
                <a:effectLst/>
              </a:rPr>
              <a:t>The algorithm is well-suited for handling complex data with non-linear relationships between input and target variables, and it provides feature importance scores for interpretation. </a:t>
            </a:r>
          </a:p>
          <a:p>
            <a:pPr algn="l">
              <a:buFont typeface="Arial" panose="020B0604020202020204" pitchFamily="34" charset="0"/>
              <a:buChar char="•"/>
            </a:pPr>
            <a:r>
              <a:rPr lang="en-US" sz="1800" b="0" i="0" dirty="0">
                <a:solidFill>
                  <a:schemeClr val="tx1"/>
                </a:solidFill>
                <a:effectLst/>
              </a:rPr>
              <a:t>This can be helpful in identifying which input features are most important in predicting whether a transaction is fraudulent or not.</a:t>
            </a:r>
          </a:p>
          <a:p>
            <a:endParaRPr lang="en-US" sz="1800" dirty="0">
              <a:solidFill>
                <a:schemeClr val="tx1"/>
              </a:solidFill>
            </a:endParaRPr>
          </a:p>
        </p:txBody>
      </p:sp>
    </p:spTree>
    <p:extLst>
      <p:ext uri="{BB962C8B-B14F-4D97-AF65-F5344CB8AC3E}">
        <p14:creationId xmlns:p14="http://schemas.microsoft.com/office/powerpoint/2010/main" val="203925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1715-E988-51BE-EF9A-D45E22FE956B}"/>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ED88EB0-9B3A-C013-3763-5A16DCBAB1F1}"/>
              </a:ext>
            </a:extLst>
          </p:cNvPr>
          <p:cNvSpPr>
            <a:spLocks noGrp="1"/>
          </p:cNvSpPr>
          <p:nvPr>
            <p:ph idx="1"/>
          </p:nvPr>
        </p:nvSpPr>
        <p:spPr/>
        <p:txBody>
          <a:bodyPr>
            <a:normAutofit/>
          </a:bodyPr>
          <a:lstStyle/>
          <a:p>
            <a:pPr marL="457200" indent="-457200">
              <a:buFont typeface="+mj-lt"/>
              <a:buAutoNum type="arabicPeriod"/>
            </a:pPr>
            <a:r>
              <a:rPr lang="en-US" dirty="0"/>
              <a:t>Preprocessing</a:t>
            </a:r>
          </a:p>
          <a:p>
            <a:pPr marL="457200" indent="-457200">
              <a:buFont typeface="+mj-lt"/>
              <a:buAutoNum type="arabicPeriod"/>
            </a:pPr>
            <a:r>
              <a:rPr lang="en-US" dirty="0"/>
              <a:t>Feature Importance</a:t>
            </a:r>
          </a:p>
          <a:p>
            <a:pPr marL="457200" indent="-457200">
              <a:buFont typeface="+mj-lt"/>
              <a:buAutoNum type="arabicPeriod"/>
            </a:pPr>
            <a:r>
              <a:rPr lang="en-US" dirty="0"/>
              <a:t>Hyperparameter Tuning</a:t>
            </a:r>
          </a:p>
          <a:p>
            <a:pPr marL="457200" indent="-457200">
              <a:buFont typeface="+mj-lt"/>
              <a:buAutoNum type="arabicPeriod"/>
            </a:pPr>
            <a:r>
              <a:rPr lang="en-US" dirty="0"/>
              <a:t>Evaluation</a:t>
            </a:r>
          </a:p>
          <a:p>
            <a:pPr marL="457200" indent="-457200">
              <a:buFont typeface="+mj-lt"/>
              <a:buAutoNum type="arabicPeriod"/>
            </a:pPr>
            <a:r>
              <a:rPr lang="en-US" dirty="0"/>
              <a:t>Statistical Tests</a:t>
            </a:r>
          </a:p>
        </p:txBody>
      </p:sp>
    </p:spTree>
    <p:extLst>
      <p:ext uri="{BB962C8B-B14F-4D97-AF65-F5344CB8AC3E}">
        <p14:creationId xmlns:p14="http://schemas.microsoft.com/office/powerpoint/2010/main" val="3647783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4F763-5C95-163B-00F8-1A8024A7894F}"/>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7AD90FFD-D0B8-71AA-F8CE-232CEC3FC593}"/>
              </a:ext>
            </a:extLst>
          </p:cNvPr>
          <p:cNvSpPr>
            <a:spLocks noGrp="1"/>
          </p:cNvSpPr>
          <p:nvPr>
            <p:ph idx="1"/>
          </p:nvPr>
        </p:nvSpPr>
        <p:spPr>
          <a:xfrm>
            <a:off x="1097280" y="1742221"/>
            <a:ext cx="5812478" cy="4632700"/>
          </a:xfrm>
        </p:spPr>
        <p:txBody>
          <a:bodyPr>
            <a:noAutofit/>
          </a:bodyPr>
          <a:lstStyle/>
          <a:p>
            <a:pPr lvl="1">
              <a:buFont typeface="Arial" panose="020B0604020202020204" pitchFamily="34" charset="0"/>
              <a:buChar char="•"/>
            </a:pPr>
            <a:r>
              <a:rPr lang="en-US" sz="1600" dirty="0"/>
              <a:t>To make the processing faster, the dataset has been reduced to 30000 entries.</a:t>
            </a:r>
            <a:endParaRPr lang="en-US" dirty="0"/>
          </a:p>
          <a:p>
            <a:pPr lvl="1">
              <a:buFont typeface="Arial" panose="020B0604020202020204" pitchFamily="34" charset="0"/>
              <a:buChar char="•"/>
            </a:pPr>
            <a:r>
              <a:rPr lang="en-US" sz="1600" dirty="0"/>
              <a:t>Fraudulent transactions:</a:t>
            </a:r>
          </a:p>
          <a:p>
            <a:pPr lvl="2">
              <a:buFont typeface="Arial" panose="020B0604020202020204" pitchFamily="34" charset="0"/>
              <a:buChar char="•"/>
            </a:pPr>
            <a:r>
              <a:rPr lang="en-US" dirty="0"/>
              <a:t>There are 370 fraudulent transactions in the dataset.</a:t>
            </a:r>
          </a:p>
          <a:p>
            <a:pPr lvl="2">
              <a:buFont typeface="Arial" panose="020B0604020202020204" pitchFamily="34" charset="0"/>
              <a:buChar char="•"/>
            </a:pPr>
            <a:r>
              <a:rPr lang="en-US" dirty="0"/>
              <a:t>There are 29630 non fraudulent transactions in the dataset.</a:t>
            </a:r>
            <a:endParaRPr lang="en-US" sz="1800" dirty="0"/>
          </a:p>
          <a:p>
            <a:pPr lvl="2">
              <a:buFont typeface="Arial" panose="020B0604020202020204" pitchFamily="34" charset="0"/>
              <a:buChar char="•"/>
            </a:pPr>
            <a:r>
              <a:rPr lang="en-US" dirty="0"/>
              <a:t>Ratio of fraudulent to non fraudulent transactions is 0.01248</a:t>
            </a:r>
            <a:endParaRPr lang="en-US" sz="1800" dirty="0"/>
          </a:p>
          <a:p>
            <a:pPr lvl="1">
              <a:buFont typeface="Arial" panose="020B0604020202020204" pitchFamily="34" charset="0"/>
              <a:buChar char="•"/>
            </a:pPr>
            <a:endParaRPr lang="en-US" sz="2200" dirty="0"/>
          </a:p>
          <a:p>
            <a:pPr lvl="1">
              <a:buFont typeface="Arial" panose="020B0604020202020204" pitchFamily="34" charset="0"/>
              <a:buChar char="•"/>
            </a:pPr>
            <a:r>
              <a:rPr lang="en-US" sz="1600" dirty="0"/>
              <a:t>Due to the high imbalance and skewed nature of the dataset, SMOTE technique has been applied to synthesize fraudulent transactions.</a:t>
            </a:r>
            <a:endParaRPr lang="en-US" sz="1800" dirty="0"/>
          </a:p>
          <a:p>
            <a:pPr lvl="1">
              <a:buFont typeface="Arial" panose="020B0604020202020204" pitchFamily="34" charset="0"/>
              <a:buChar char="•"/>
            </a:pPr>
            <a:r>
              <a:rPr lang="en-US" sz="1600" dirty="0"/>
              <a:t>Fraudulent transactions:</a:t>
            </a:r>
          </a:p>
          <a:p>
            <a:pPr lvl="2">
              <a:buFont typeface="Arial" panose="020B0604020202020204" pitchFamily="34" charset="0"/>
              <a:buChar char="•"/>
            </a:pPr>
            <a:r>
              <a:rPr lang="en-US" dirty="0"/>
              <a:t>There are 29647 fraudulent transactions in the dataset.</a:t>
            </a:r>
          </a:p>
          <a:p>
            <a:pPr lvl="2">
              <a:buFont typeface="Arial" panose="020B0604020202020204" pitchFamily="34" charset="0"/>
              <a:buChar char="•"/>
            </a:pPr>
            <a:r>
              <a:rPr lang="en-US" dirty="0"/>
              <a:t>There are 29647 non fraudulent transactions in the dataset.</a:t>
            </a:r>
            <a:endParaRPr lang="en-US" sz="1800" dirty="0"/>
          </a:p>
          <a:p>
            <a:pPr lvl="2">
              <a:buFont typeface="Arial" panose="020B0604020202020204" pitchFamily="34" charset="0"/>
              <a:buChar char="•"/>
            </a:pPr>
            <a:r>
              <a:rPr lang="en-US" dirty="0"/>
              <a:t>Ratio of fraudulent to non fraudulent transactions is 1</a:t>
            </a:r>
            <a:endParaRPr lang="en-US" sz="1800" dirty="0"/>
          </a:p>
          <a:p>
            <a:endParaRPr lang="en-US" sz="1800" dirty="0"/>
          </a:p>
        </p:txBody>
      </p:sp>
      <p:pic>
        <p:nvPicPr>
          <p:cNvPr id="5" name="Picture 4" descr="Chart, pie chart&#10;&#10;Description automatically generated">
            <a:extLst>
              <a:ext uri="{FF2B5EF4-FFF2-40B4-BE49-F238E27FC236}">
                <a16:creationId xmlns:a16="http://schemas.microsoft.com/office/drawing/2014/main" id="{50B93582-1AA4-4B32-06C9-6F2834496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143" y="1964602"/>
            <a:ext cx="5221857" cy="3585156"/>
          </a:xfrm>
          <a:prstGeom prst="rect">
            <a:avLst/>
          </a:prstGeom>
        </p:spPr>
      </p:pic>
    </p:spTree>
    <p:extLst>
      <p:ext uri="{BB962C8B-B14F-4D97-AF65-F5344CB8AC3E}">
        <p14:creationId xmlns:p14="http://schemas.microsoft.com/office/powerpoint/2010/main" val="3747506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2290-CAB2-B7F3-7AAD-58D6DF2A0EA0}"/>
              </a:ext>
            </a:extLst>
          </p:cNvPr>
          <p:cNvSpPr>
            <a:spLocks noGrp="1"/>
          </p:cNvSpPr>
          <p:nvPr>
            <p:ph type="title"/>
          </p:nvPr>
        </p:nvSpPr>
        <p:spPr/>
        <p:txBody>
          <a:bodyPr/>
          <a:lstStyle/>
          <a:p>
            <a:r>
              <a:rPr lang="en-US" dirty="0"/>
              <a:t>One-Hot Encoding</a:t>
            </a:r>
          </a:p>
        </p:txBody>
      </p:sp>
      <p:sp>
        <p:nvSpPr>
          <p:cNvPr id="5" name="Content Placeholder 2">
            <a:extLst>
              <a:ext uri="{FF2B5EF4-FFF2-40B4-BE49-F238E27FC236}">
                <a16:creationId xmlns:a16="http://schemas.microsoft.com/office/drawing/2014/main" id="{2165E0BA-E7E2-C4F9-3E32-94176706F523}"/>
              </a:ext>
            </a:extLst>
          </p:cNvPr>
          <p:cNvSpPr txBox="1">
            <a:spLocks/>
          </p:cNvSpPr>
          <p:nvPr/>
        </p:nvSpPr>
        <p:spPr>
          <a:xfrm>
            <a:off x="1036320" y="1737360"/>
            <a:ext cx="10307416"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Arial" panose="020B0604020202020204" pitchFamily="34" charset="0"/>
              <a:buChar char="•"/>
            </a:pPr>
            <a:r>
              <a:rPr lang="en-US" b="0" i="0" dirty="0">
                <a:solidFill>
                  <a:schemeClr val="tx1"/>
                </a:solidFill>
                <a:effectLst/>
              </a:rPr>
              <a:t>One-hot encoding converts categorical variables into a set of binary variables, creating a new binary column for each unique category in the original data.</a:t>
            </a:r>
          </a:p>
          <a:p>
            <a:pPr lvl="1">
              <a:buFont typeface="Arial" panose="020B0604020202020204" pitchFamily="34" charset="0"/>
              <a:buChar char="•"/>
            </a:pPr>
            <a:r>
              <a:rPr lang="en-US" b="0" i="0" dirty="0">
                <a:solidFill>
                  <a:schemeClr val="tx1"/>
                </a:solidFill>
                <a:effectLst/>
              </a:rPr>
              <a:t>For each observation, a 1 is assigned to the appropriate column and 0 to all other columns, preserving the information in the original data.</a:t>
            </a:r>
          </a:p>
          <a:p>
            <a:pPr lvl="1">
              <a:buFont typeface="Arial" panose="020B0604020202020204" pitchFamily="34" charset="0"/>
              <a:buChar char="•"/>
            </a:pPr>
            <a:r>
              <a:rPr lang="en-US" b="0" i="0" dirty="0">
                <a:solidFill>
                  <a:schemeClr val="tx1"/>
                </a:solidFill>
                <a:effectLst/>
              </a:rPr>
              <a:t>One-hot encoding is more flexible than label encoding and does not introduce any unintended mathematical relationships. </a:t>
            </a:r>
          </a:p>
          <a:p>
            <a:pPr lvl="1">
              <a:buFont typeface="Arial" panose="020B0604020202020204" pitchFamily="34" charset="0"/>
              <a:buChar char="•"/>
            </a:pPr>
            <a:r>
              <a:rPr lang="en-US" b="0" i="0" dirty="0">
                <a:solidFill>
                  <a:schemeClr val="tx1"/>
                </a:solidFill>
                <a:effectLst/>
              </a:rPr>
              <a:t>For instance, we used one-hot encoding to convert the merchant column into binary variables for each unique merchant in the dataset. This enabled our machine learning models to learn the relationships between merchants and fraudulent activities more effectively.</a:t>
            </a:r>
          </a:p>
        </p:txBody>
      </p:sp>
    </p:spTree>
    <p:extLst>
      <p:ext uri="{BB962C8B-B14F-4D97-AF65-F5344CB8AC3E}">
        <p14:creationId xmlns:p14="http://schemas.microsoft.com/office/powerpoint/2010/main" val="3949975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E4D1-D682-16D5-002F-F80F414ABB29}"/>
              </a:ext>
            </a:extLst>
          </p:cNvPr>
          <p:cNvSpPr>
            <a:spLocks noGrp="1"/>
          </p:cNvSpPr>
          <p:nvPr>
            <p:ph type="title"/>
          </p:nvPr>
        </p:nvSpPr>
        <p:spPr/>
        <p:txBody>
          <a:bodyPr/>
          <a:lstStyle/>
          <a:p>
            <a:r>
              <a:rPr lang="en-US" dirty="0"/>
              <a:t>Feature Importance</a:t>
            </a:r>
          </a:p>
        </p:txBody>
      </p:sp>
      <p:sp>
        <p:nvSpPr>
          <p:cNvPr id="3" name="Content Placeholder 2">
            <a:extLst>
              <a:ext uri="{FF2B5EF4-FFF2-40B4-BE49-F238E27FC236}">
                <a16:creationId xmlns:a16="http://schemas.microsoft.com/office/drawing/2014/main" id="{4AB88C03-08B2-314C-D2E5-C68CCABCFD02}"/>
              </a:ext>
            </a:extLst>
          </p:cNvPr>
          <p:cNvSpPr>
            <a:spLocks noGrp="1"/>
          </p:cNvSpPr>
          <p:nvPr>
            <p:ph idx="1"/>
          </p:nvPr>
        </p:nvSpPr>
        <p:spPr>
          <a:xfrm>
            <a:off x="399689" y="1845734"/>
            <a:ext cx="7670283" cy="4356658"/>
          </a:xfrm>
        </p:spPr>
        <p:txBody>
          <a:bodyPr>
            <a:normAutofit/>
          </a:bodyPr>
          <a:lstStyle/>
          <a:p>
            <a:pPr lvl="1">
              <a:buFont typeface="Arial" panose="020B0604020202020204" pitchFamily="34" charset="0"/>
              <a:buChar char="•"/>
            </a:pPr>
            <a:r>
              <a:rPr lang="en-US" sz="1800" dirty="0">
                <a:solidFill>
                  <a:schemeClr val="tx1"/>
                </a:solidFill>
              </a:rPr>
              <a:t>Feature importance is a technique used in machine learning to identify the most important features in a dataset, which can help simplify the model and reduce the risk of overfitting. </a:t>
            </a:r>
          </a:p>
          <a:p>
            <a:pPr marL="201168" lvl="1" indent="0">
              <a:buNone/>
            </a:pPr>
            <a:endParaRPr lang="en-US" sz="1800" dirty="0">
              <a:solidFill>
                <a:schemeClr val="tx1"/>
              </a:solidFill>
            </a:endParaRPr>
          </a:p>
          <a:p>
            <a:pPr lvl="1">
              <a:buFont typeface="Arial" panose="020B0604020202020204" pitchFamily="34" charset="0"/>
              <a:buChar char="•"/>
            </a:pPr>
            <a:r>
              <a:rPr lang="en-US" sz="1800" dirty="0">
                <a:solidFill>
                  <a:schemeClr val="tx1"/>
                </a:solidFill>
              </a:rPr>
              <a:t>This technique involves using algorithms like random forest to rank the features based on their importance in predicting the target variable. </a:t>
            </a:r>
          </a:p>
          <a:p>
            <a:pPr marL="201168" lvl="1" indent="0">
              <a:buNone/>
            </a:pPr>
            <a:endParaRPr lang="en-US" sz="1800" dirty="0">
              <a:solidFill>
                <a:schemeClr val="tx1"/>
              </a:solidFill>
            </a:endParaRPr>
          </a:p>
          <a:p>
            <a:pPr lvl="1">
              <a:buFont typeface="Arial" panose="020B0604020202020204" pitchFamily="34" charset="0"/>
              <a:buChar char="•"/>
            </a:pPr>
            <a:r>
              <a:rPr lang="en-US" sz="1800" dirty="0">
                <a:solidFill>
                  <a:schemeClr val="tx1"/>
                </a:solidFill>
              </a:rPr>
              <a:t>In the project involving fraud detection in bank transactions, certain features like Zip Code Origin, Zip Code Merchant, Gender, Age and Step were discarded as they were found to be less important in predicting fraudulent activities. </a:t>
            </a:r>
          </a:p>
          <a:p>
            <a:pPr marL="201168" lvl="1" indent="0">
              <a:buNone/>
            </a:pPr>
            <a:endParaRPr lang="en-US" sz="1800" dirty="0">
              <a:solidFill>
                <a:schemeClr val="tx1"/>
              </a:solidFill>
            </a:endParaRPr>
          </a:p>
          <a:p>
            <a:pPr lvl="1">
              <a:buFont typeface="Arial" panose="020B0604020202020204" pitchFamily="34" charset="0"/>
              <a:buChar char="•"/>
            </a:pPr>
            <a:r>
              <a:rPr lang="en-US" sz="1800" dirty="0">
                <a:solidFill>
                  <a:schemeClr val="tx1"/>
                </a:solidFill>
              </a:rPr>
              <a:t>This helped to streamline the training process of the model and improve its efficiency. By only using the most important features, the model was simplified and became more robust and easier to interpret.</a:t>
            </a:r>
          </a:p>
        </p:txBody>
      </p:sp>
      <p:pic>
        <p:nvPicPr>
          <p:cNvPr id="5" name="Picture 4" descr="Chart, histogram&#10;&#10;Description automatically generated">
            <a:extLst>
              <a:ext uri="{FF2B5EF4-FFF2-40B4-BE49-F238E27FC236}">
                <a16:creationId xmlns:a16="http://schemas.microsoft.com/office/drawing/2014/main" id="{DCBF9792-6684-6693-41D0-DD1C40595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9972" y="2638086"/>
            <a:ext cx="3722339" cy="2771954"/>
          </a:xfrm>
          <a:prstGeom prst="rect">
            <a:avLst/>
          </a:prstGeom>
        </p:spPr>
      </p:pic>
    </p:spTree>
    <p:extLst>
      <p:ext uri="{BB962C8B-B14F-4D97-AF65-F5344CB8AC3E}">
        <p14:creationId xmlns:p14="http://schemas.microsoft.com/office/powerpoint/2010/main" val="731359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yperparameter Tuning Black Magic - Alteryx Community">
            <a:extLst>
              <a:ext uri="{FF2B5EF4-FFF2-40B4-BE49-F238E27FC236}">
                <a16:creationId xmlns:a16="http://schemas.microsoft.com/office/drawing/2014/main" id="{63E204CD-0F0F-06B7-694D-D0FE8FCE81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5826" y="3735238"/>
            <a:ext cx="4361938" cy="2537107"/>
          </a:xfrm>
          <a:prstGeom prst="rect">
            <a:avLst/>
          </a:prstGeom>
          <a:noFill/>
          <a:ln>
            <a:noFill/>
          </a:ln>
        </p:spPr>
      </p:pic>
      <p:sp>
        <p:nvSpPr>
          <p:cNvPr id="2" name="Title 1">
            <a:extLst>
              <a:ext uri="{FF2B5EF4-FFF2-40B4-BE49-F238E27FC236}">
                <a16:creationId xmlns:a16="http://schemas.microsoft.com/office/drawing/2014/main" id="{28B7A787-DC04-9BD4-2BEA-C3156950DFDE}"/>
              </a:ext>
            </a:extLst>
          </p:cNvPr>
          <p:cNvSpPr>
            <a:spLocks noGrp="1"/>
          </p:cNvSpPr>
          <p:nvPr>
            <p:ph type="title"/>
          </p:nvPr>
        </p:nvSpPr>
        <p:spPr/>
        <p:txBody>
          <a:bodyPr/>
          <a:lstStyle/>
          <a:p>
            <a:r>
              <a:rPr lang="en-US" dirty="0"/>
              <a:t>Hyperparameter Tuning</a:t>
            </a:r>
          </a:p>
        </p:txBody>
      </p:sp>
      <p:sp>
        <p:nvSpPr>
          <p:cNvPr id="3" name="Content Placeholder 2">
            <a:extLst>
              <a:ext uri="{FF2B5EF4-FFF2-40B4-BE49-F238E27FC236}">
                <a16:creationId xmlns:a16="http://schemas.microsoft.com/office/drawing/2014/main" id="{08AED753-46F6-FBBE-F2FC-14A1E305D72E}"/>
              </a:ext>
            </a:extLst>
          </p:cNvPr>
          <p:cNvSpPr>
            <a:spLocks noGrp="1"/>
          </p:cNvSpPr>
          <p:nvPr>
            <p:ph idx="1"/>
          </p:nvPr>
        </p:nvSpPr>
        <p:spPr/>
        <p:txBody>
          <a:bodyPr>
            <a:normAutofit/>
          </a:bodyPr>
          <a:lstStyle/>
          <a:p>
            <a:pPr>
              <a:buFont typeface="Arial" panose="020B0604020202020204" pitchFamily="34" charset="0"/>
              <a:buChar char="•"/>
            </a:pPr>
            <a:r>
              <a:rPr lang="en-US" sz="1800" b="0" i="0" dirty="0">
                <a:solidFill>
                  <a:schemeClr val="tx1"/>
                </a:solidFill>
                <a:effectLst/>
              </a:rPr>
              <a:t>Hyperparameter tuning is a crucial step in improving the performance of machine learning models. </a:t>
            </a:r>
          </a:p>
          <a:p>
            <a:pPr>
              <a:buFont typeface="Arial" panose="020B0604020202020204" pitchFamily="34" charset="0"/>
              <a:buChar char="•"/>
            </a:pPr>
            <a:r>
              <a:rPr lang="en-US" sz="1800" b="0" i="0" dirty="0">
                <a:solidFill>
                  <a:schemeClr val="tx1"/>
                </a:solidFill>
                <a:effectLst/>
              </a:rPr>
              <a:t>In our project, we have used techniques like grid search to find the optimal combination of hyperparameters such as the learning rate, regularization strength, and number of estimators in our model. </a:t>
            </a:r>
          </a:p>
          <a:p>
            <a:pPr>
              <a:buFont typeface="Arial" panose="020B0604020202020204" pitchFamily="34" charset="0"/>
              <a:buChar char="•"/>
            </a:pPr>
            <a:r>
              <a:rPr lang="en-US" sz="1800" b="0" i="0" dirty="0">
                <a:solidFill>
                  <a:schemeClr val="tx1"/>
                </a:solidFill>
                <a:effectLst/>
              </a:rPr>
              <a:t>This helps to ensure that the model is properly optimized for the given task and can perform at its best. </a:t>
            </a:r>
          </a:p>
          <a:p>
            <a:pPr>
              <a:buFont typeface="Arial" panose="020B0604020202020204" pitchFamily="34" charset="0"/>
              <a:buChar char="•"/>
            </a:pPr>
            <a:r>
              <a:rPr lang="en-US" sz="1800" b="0" i="0" dirty="0">
                <a:solidFill>
                  <a:schemeClr val="tx1"/>
                </a:solidFill>
                <a:effectLst/>
              </a:rPr>
              <a:t>By exhaustively searching through the grid of hyperparameter values and evaluating the model's performance through cross-validation, we can find the best combination of hyperparameters that improve the accuracy of our model.</a:t>
            </a:r>
            <a:endParaRPr lang="en-US" sz="1800" dirty="0">
              <a:solidFill>
                <a:schemeClr val="tx1"/>
              </a:solidFill>
            </a:endParaRPr>
          </a:p>
        </p:txBody>
      </p:sp>
    </p:spTree>
    <p:extLst>
      <p:ext uri="{BB962C8B-B14F-4D97-AF65-F5344CB8AC3E}">
        <p14:creationId xmlns:p14="http://schemas.microsoft.com/office/powerpoint/2010/main" val="1521115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5BC7-DE5B-E17D-284B-951900DD0743}"/>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378126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49B8-4F07-3484-BD94-C072550F4D84}"/>
              </a:ext>
            </a:extLst>
          </p:cNvPr>
          <p:cNvSpPr>
            <a:spLocks noGrp="1"/>
          </p:cNvSpPr>
          <p:nvPr>
            <p:ph type="title"/>
          </p:nvPr>
        </p:nvSpPr>
        <p:spPr>
          <a:xfrm>
            <a:off x="0" y="-761773"/>
            <a:ext cx="10058400" cy="1450757"/>
          </a:xfrm>
        </p:spPr>
        <p:txBody>
          <a:bodyPr/>
          <a:lstStyle/>
          <a:p>
            <a:r>
              <a:rPr lang="en-US" dirty="0"/>
              <a:t>Logistic Regression</a:t>
            </a:r>
          </a:p>
        </p:txBody>
      </p:sp>
      <p:pic>
        <p:nvPicPr>
          <p:cNvPr id="5" name="Picture 4" descr="A picture containing text, screenshot, line, plot&#10;&#10;Description automatically generated">
            <a:extLst>
              <a:ext uri="{FF2B5EF4-FFF2-40B4-BE49-F238E27FC236}">
                <a16:creationId xmlns:a16="http://schemas.microsoft.com/office/drawing/2014/main" id="{346F3AC3-1F8E-5896-5BFB-73ADFBC3C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585" y="403974"/>
            <a:ext cx="4000158" cy="2666772"/>
          </a:xfrm>
          <a:prstGeom prst="rect">
            <a:avLst/>
          </a:prstGeom>
        </p:spPr>
      </p:pic>
      <p:pic>
        <p:nvPicPr>
          <p:cNvPr id="9" name="Picture 8" descr="A picture containing diagram, line, plot, screenshot&#10;&#10;Description automatically generated">
            <a:extLst>
              <a:ext uri="{FF2B5EF4-FFF2-40B4-BE49-F238E27FC236}">
                <a16:creationId xmlns:a16="http://schemas.microsoft.com/office/drawing/2014/main" id="{085C2913-BC64-7237-BE26-D8E98A888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585" y="3532908"/>
            <a:ext cx="4000158" cy="2666772"/>
          </a:xfrm>
          <a:prstGeom prst="rect">
            <a:avLst/>
          </a:prstGeom>
        </p:spPr>
      </p:pic>
      <p:pic>
        <p:nvPicPr>
          <p:cNvPr id="12" name="Picture 11" descr="A picture containing text, screenshot, rectangle, line&#10;&#10;Description automatically generated">
            <a:extLst>
              <a:ext uri="{FF2B5EF4-FFF2-40B4-BE49-F238E27FC236}">
                <a16:creationId xmlns:a16="http://schemas.microsoft.com/office/drawing/2014/main" id="{F69046FE-2646-F920-9BA5-A3CA5B8D2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257" y="3532908"/>
            <a:ext cx="4000158" cy="2666772"/>
          </a:xfrm>
          <a:prstGeom prst="rect">
            <a:avLst/>
          </a:prstGeom>
        </p:spPr>
      </p:pic>
      <p:pic>
        <p:nvPicPr>
          <p:cNvPr id="14" name="Picture 13" descr="A picture containing text, screenshot, line, plot&#10;&#10;Description automatically generated">
            <a:extLst>
              <a:ext uri="{FF2B5EF4-FFF2-40B4-BE49-F238E27FC236}">
                <a16:creationId xmlns:a16="http://schemas.microsoft.com/office/drawing/2014/main" id="{6C5579AF-8326-5ABC-0E75-4DEEEEF4F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6257" y="433992"/>
            <a:ext cx="4000158" cy="2666772"/>
          </a:xfrm>
          <a:prstGeom prst="rect">
            <a:avLst/>
          </a:prstGeom>
        </p:spPr>
      </p:pic>
    </p:spTree>
    <p:extLst>
      <p:ext uri="{BB962C8B-B14F-4D97-AF65-F5344CB8AC3E}">
        <p14:creationId xmlns:p14="http://schemas.microsoft.com/office/powerpoint/2010/main" val="394140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DD5D-5B67-21C8-A7BE-BEF6C33B6264}"/>
              </a:ext>
            </a:extLst>
          </p:cNvPr>
          <p:cNvSpPr>
            <a:spLocks noGrp="1"/>
          </p:cNvSpPr>
          <p:nvPr>
            <p:ph type="title"/>
          </p:nvPr>
        </p:nvSpPr>
        <p:spPr>
          <a:xfrm>
            <a:off x="0" y="-723698"/>
            <a:ext cx="10058400" cy="1450757"/>
          </a:xfrm>
        </p:spPr>
        <p:txBody>
          <a:bodyPr/>
          <a:lstStyle/>
          <a:p>
            <a:r>
              <a:rPr lang="en-US" dirty="0"/>
              <a:t>Random Forest</a:t>
            </a:r>
          </a:p>
        </p:txBody>
      </p:sp>
      <p:pic>
        <p:nvPicPr>
          <p:cNvPr id="4" name="Picture 3" descr="A picture containing text, line, plot, diagram&#10;&#10;Description automatically generated">
            <a:extLst>
              <a:ext uri="{FF2B5EF4-FFF2-40B4-BE49-F238E27FC236}">
                <a16:creationId xmlns:a16="http://schemas.microsoft.com/office/drawing/2014/main" id="{2C360F11-BD47-A18B-CC0C-2F90BA196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42" y="710927"/>
            <a:ext cx="4000158" cy="2666772"/>
          </a:xfrm>
          <a:prstGeom prst="rect">
            <a:avLst/>
          </a:prstGeom>
        </p:spPr>
      </p:pic>
      <p:pic>
        <p:nvPicPr>
          <p:cNvPr id="7" name="Picture 6" descr="A picture containing map, diagram, line, text&#10;&#10;Description automatically generated">
            <a:extLst>
              <a:ext uri="{FF2B5EF4-FFF2-40B4-BE49-F238E27FC236}">
                <a16:creationId xmlns:a16="http://schemas.microsoft.com/office/drawing/2014/main" id="{F4F23890-8A94-915F-1892-CAB099FD1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042" y="3429000"/>
            <a:ext cx="4000158" cy="2666772"/>
          </a:xfrm>
          <a:prstGeom prst="rect">
            <a:avLst/>
          </a:prstGeom>
        </p:spPr>
      </p:pic>
      <p:pic>
        <p:nvPicPr>
          <p:cNvPr id="9" name="Picture 8" descr="A picture containing text, screenshot, line, plot&#10;&#10;Description automatically generated">
            <a:extLst>
              <a:ext uri="{FF2B5EF4-FFF2-40B4-BE49-F238E27FC236}">
                <a16:creationId xmlns:a16="http://schemas.microsoft.com/office/drawing/2014/main" id="{5DD28006-5149-5E35-FBF9-2757614CD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730" y="687613"/>
            <a:ext cx="4000158" cy="2666772"/>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1D65E447-C993-1CF0-E02D-8914A90D6B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8730" y="3360658"/>
            <a:ext cx="4000158" cy="2666772"/>
          </a:xfrm>
          <a:prstGeom prst="rect">
            <a:avLst/>
          </a:prstGeom>
        </p:spPr>
      </p:pic>
    </p:spTree>
    <p:extLst>
      <p:ext uri="{BB962C8B-B14F-4D97-AF65-F5344CB8AC3E}">
        <p14:creationId xmlns:p14="http://schemas.microsoft.com/office/powerpoint/2010/main" val="245876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A68F-07F3-EE78-CCC2-5F1576F6EB4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CB30EB79-7A9E-FD0F-894F-EC698E531239}"/>
              </a:ext>
            </a:extLst>
          </p:cNvPr>
          <p:cNvSpPr>
            <a:spLocks noGrp="1"/>
          </p:cNvSpPr>
          <p:nvPr>
            <p:ph idx="1"/>
          </p:nvPr>
        </p:nvSpPr>
        <p:spPr/>
        <p:txBody>
          <a:bodyPr>
            <a:normAutofit/>
          </a:bodyPr>
          <a:lstStyle/>
          <a:p>
            <a:pPr algn="l">
              <a:buFont typeface="Arial" panose="020B0604020202020204" pitchFamily="34" charset="0"/>
              <a:buChar char="•"/>
            </a:pPr>
            <a:r>
              <a:rPr lang="en-US" sz="1800" b="0" i="0" dirty="0">
                <a:solidFill>
                  <a:schemeClr val="tx1"/>
                </a:solidFill>
                <a:effectLst/>
              </a:rPr>
              <a:t>We compared the performance of five popular machine learning algorithms for detecting fraud in bank transactions.</a:t>
            </a:r>
          </a:p>
          <a:p>
            <a:pPr algn="l">
              <a:buFont typeface="Arial" panose="020B0604020202020204" pitchFamily="34" charset="0"/>
              <a:buChar char="•"/>
            </a:pPr>
            <a:r>
              <a:rPr lang="en-US" sz="1800" dirty="0">
                <a:solidFill>
                  <a:schemeClr val="tx1"/>
                </a:solidFill>
              </a:rPr>
              <a:t>P</a:t>
            </a:r>
            <a:r>
              <a:rPr lang="en-US" sz="1800" b="0" i="0" dirty="0">
                <a:solidFill>
                  <a:schemeClr val="tx1"/>
                </a:solidFill>
                <a:effectLst/>
              </a:rPr>
              <a:t>reprocessing technique one-hot encoding – was explored to determine its impact on model performance.</a:t>
            </a:r>
          </a:p>
          <a:p>
            <a:pPr algn="l">
              <a:buFont typeface="Arial" panose="020B0604020202020204" pitchFamily="34" charset="0"/>
              <a:buChar char="•"/>
            </a:pPr>
            <a:r>
              <a:rPr lang="en-US" sz="1800" b="0" i="0" dirty="0">
                <a:solidFill>
                  <a:schemeClr val="tx1"/>
                </a:solidFill>
                <a:effectLst/>
              </a:rPr>
              <a:t>Feature importance was used to train models only on the most important features, reducing complexity and improving performance.</a:t>
            </a:r>
          </a:p>
          <a:p>
            <a:pPr algn="l">
              <a:buFont typeface="Arial" panose="020B0604020202020204" pitchFamily="34" charset="0"/>
              <a:buChar char="•"/>
            </a:pPr>
            <a:r>
              <a:rPr lang="en-US" sz="1800" b="0" i="0" dirty="0">
                <a:solidFill>
                  <a:schemeClr val="tx1"/>
                </a:solidFill>
                <a:effectLst/>
              </a:rPr>
              <a:t>Statistical tests (Wilcoxon signed-rank test and Friedman chi-squared test) confirmed significant performance differences between the models.</a:t>
            </a:r>
          </a:p>
        </p:txBody>
      </p:sp>
    </p:spTree>
    <p:extLst>
      <p:ext uri="{BB962C8B-B14F-4D97-AF65-F5344CB8AC3E}">
        <p14:creationId xmlns:p14="http://schemas.microsoft.com/office/powerpoint/2010/main" val="764468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66CF-08BC-DB57-5173-96DC6F0F7A0A}"/>
              </a:ext>
            </a:extLst>
          </p:cNvPr>
          <p:cNvSpPr>
            <a:spLocks noGrp="1"/>
          </p:cNvSpPr>
          <p:nvPr>
            <p:ph type="title"/>
          </p:nvPr>
        </p:nvSpPr>
        <p:spPr>
          <a:xfrm>
            <a:off x="4070" y="-602899"/>
            <a:ext cx="10058400" cy="1450757"/>
          </a:xfrm>
        </p:spPr>
        <p:txBody>
          <a:bodyPr/>
          <a:lstStyle/>
          <a:p>
            <a:r>
              <a:rPr lang="en-US" dirty="0"/>
              <a:t>Gradient Boosting</a:t>
            </a:r>
          </a:p>
        </p:txBody>
      </p:sp>
      <p:pic>
        <p:nvPicPr>
          <p:cNvPr id="4" name="Picture 3" descr="A picture containing line, text, diagram, screenshot&#10;&#10;Description automatically generated">
            <a:extLst>
              <a:ext uri="{FF2B5EF4-FFF2-40B4-BE49-F238E27FC236}">
                <a16:creationId xmlns:a16="http://schemas.microsoft.com/office/drawing/2014/main" id="{EDFCB2BC-6BB0-A66B-B241-7FA5286FA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3429000"/>
            <a:ext cx="4000158" cy="2666772"/>
          </a:xfrm>
          <a:prstGeom prst="rect">
            <a:avLst/>
          </a:prstGeom>
        </p:spPr>
      </p:pic>
      <p:pic>
        <p:nvPicPr>
          <p:cNvPr id="6" name="Picture 5" descr="A picture containing text, screenshot, line, plot&#10;&#10;Description automatically generated">
            <a:extLst>
              <a:ext uri="{FF2B5EF4-FFF2-40B4-BE49-F238E27FC236}">
                <a16:creationId xmlns:a16="http://schemas.microsoft.com/office/drawing/2014/main" id="{1E8ED687-F029-C098-856E-D2019750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 y="847664"/>
            <a:ext cx="4000158" cy="2666772"/>
          </a:xfrm>
          <a:prstGeom prst="rect">
            <a:avLst/>
          </a:prstGeom>
        </p:spPr>
      </p:pic>
      <p:pic>
        <p:nvPicPr>
          <p:cNvPr id="8" name="Picture 7" descr="A picture containing text, screenshot, rectangle, display&#10;&#10;Description automatically generated">
            <a:extLst>
              <a:ext uri="{FF2B5EF4-FFF2-40B4-BE49-F238E27FC236}">
                <a16:creationId xmlns:a16="http://schemas.microsoft.com/office/drawing/2014/main" id="{C4C55BB6-3A58-B335-227F-A0872F594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3798" y="3398233"/>
            <a:ext cx="4000158" cy="2666772"/>
          </a:xfrm>
          <a:prstGeom prst="rect">
            <a:avLst/>
          </a:prstGeom>
        </p:spPr>
      </p:pic>
      <p:pic>
        <p:nvPicPr>
          <p:cNvPr id="10" name="Picture 9" descr="A picture containing text, screenshot, line, plot&#10;&#10;Description automatically generated">
            <a:extLst>
              <a:ext uri="{FF2B5EF4-FFF2-40B4-BE49-F238E27FC236}">
                <a16:creationId xmlns:a16="http://schemas.microsoft.com/office/drawing/2014/main" id="{D5DC37E9-3E97-2B4C-3BC6-6394FD915B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3798" y="762228"/>
            <a:ext cx="4000158" cy="2666772"/>
          </a:xfrm>
          <a:prstGeom prst="rect">
            <a:avLst/>
          </a:prstGeom>
        </p:spPr>
      </p:pic>
    </p:spTree>
    <p:extLst>
      <p:ext uri="{BB962C8B-B14F-4D97-AF65-F5344CB8AC3E}">
        <p14:creationId xmlns:p14="http://schemas.microsoft.com/office/powerpoint/2010/main" val="3807482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4577F-B6ED-DFAF-0B7F-FBAE076867BC}"/>
              </a:ext>
            </a:extLst>
          </p:cNvPr>
          <p:cNvSpPr>
            <a:spLocks noGrp="1"/>
          </p:cNvSpPr>
          <p:nvPr>
            <p:ph type="title"/>
          </p:nvPr>
        </p:nvSpPr>
        <p:spPr>
          <a:xfrm>
            <a:off x="0" y="-664409"/>
            <a:ext cx="10058400" cy="1450757"/>
          </a:xfrm>
        </p:spPr>
        <p:txBody>
          <a:bodyPr/>
          <a:lstStyle/>
          <a:p>
            <a:r>
              <a:rPr lang="en-US" dirty="0"/>
              <a:t>RNN - LSTM</a:t>
            </a:r>
          </a:p>
        </p:txBody>
      </p:sp>
      <p:pic>
        <p:nvPicPr>
          <p:cNvPr id="4" name="Picture 3" descr="A picture containing text, screenshot, line, plot&#10;&#10;Description automatically generated">
            <a:extLst>
              <a:ext uri="{FF2B5EF4-FFF2-40B4-BE49-F238E27FC236}">
                <a16:creationId xmlns:a16="http://schemas.microsoft.com/office/drawing/2014/main" id="{7BCCA821-3F2B-BA38-55A0-47AFDE2CD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296" y="770184"/>
            <a:ext cx="3963978" cy="2642652"/>
          </a:xfrm>
          <a:prstGeom prst="rect">
            <a:avLst/>
          </a:prstGeom>
        </p:spPr>
      </p:pic>
      <p:pic>
        <p:nvPicPr>
          <p:cNvPr id="6" name="Picture 5" descr="A graph with red and green lines&#10;&#10;Description automatically generated with low confidence">
            <a:extLst>
              <a:ext uri="{FF2B5EF4-FFF2-40B4-BE49-F238E27FC236}">
                <a16:creationId xmlns:a16="http://schemas.microsoft.com/office/drawing/2014/main" id="{8437BB21-DB65-9E7B-FCF9-1F09B27CD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296" y="3445164"/>
            <a:ext cx="3963978" cy="2642652"/>
          </a:xfrm>
          <a:prstGeom prst="rect">
            <a:avLst/>
          </a:prstGeom>
        </p:spPr>
      </p:pic>
      <p:pic>
        <p:nvPicPr>
          <p:cNvPr id="11" name="Picture 10" descr="A picture containing text, screenshot, rectangle, display&#10;&#10;Description automatically generated">
            <a:extLst>
              <a:ext uri="{FF2B5EF4-FFF2-40B4-BE49-F238E27FC236}">
                <a16:creationId xmlns:a16="http://schemas.microsoft.com/office/drawing/2014/main" id="{5AE8CDB9-9092-D647-EC73-BABAD4107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728" y="3445164"/>
            <a:ext cx="3963978" cy="2642652"/>
          </a:xfrm>
          <a:prstGeom prst="rect">
            <a:avLst/>
          </a:prstGeom>
        </p:spPr>
      </p:pic>
      <p:pic>
        <p:nvPicPr>
          <p:cNvPr id="17" name="Picture 16" descr="A picture containing text, screenshot, line, plot&#10;&#10;Description automatically generated">
            <a:extLst>
              <a:ext uri="{FF2B5EF4-FFF2-40B4-BE49-F238E27FC236}">
                <a16:creationId xmlns:a16="http://schemas.microsoft.com/office/drawing/2014/main" id="{F3E99796-D223-B113-3FD8-C45EF7F114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3728" y="770184"/>
            <a:ext cx="3963978" cy="2642652"/>
          </a:xfrm>
          <a:prstGeom prst="rect">
            <a:avLst/>
          </a:prstGeom>
        </p:spPr>
      </p:pic>
    </p:spTree>
    <p:extLst>
      <p:ext uri="{BB962C8B-B14F-4D97-AF65-F5344CB8AC3E}">
        <p14:creationId xmlns:p14="http://schemas.microsoft.com/office/powerpoint/2010/main" val="2838352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7605-EBBE-02EB-70F4-50094CC03D73}"/>
              </a:ext>
            </a:extLst>
          </p:cNvPr>
          <p:cNvSpPr>
            <a:spLocks noGrp="1"/>
          </p:cNvSpPr>
          <p:nvPr>
            <p:ph type="title"/>
          </p:nvPr>
        </p:nvSpPr>
        <p:spPr>
          <a:xfrm>
            <a:off x="-13689" y="-725379"/>
            <a:ext cx="10058400" cy="1450757"/>
          </a:xfrm>
        </p:spPr>
        <p:txBody>
          <a:bodyPr/>
          <a:lstStyle/>
          <a:p>
            <a:r>
              <a:rPr lang="en-US" dirty="0"/>
              <a:t>Neural Network</a:t>
            </a:r>
          </a:p>
        </p:txBody>
      </p:sp>
      <p:sp>
        <p:nvSpPr>
          <p:cNvPr id="12" name="TextBox 11">
            <a:extLst>
              <a:ext uri="{FF2B5EF4-FFF2-40B4-BE49-F238E27FC236}">
                <a16:creationId xmlns:a16="http://schemas.microsoft.com/office/drawing/2014/main" id="{19AD00BE-0468-39CF-FFD4-C09B72C9D355}"/>
              </a:ext>
            </a:extLst>
          </p:cNvPr>
          <p:cNvSpPr txBox="1"/>
          <p:nvPr/>
        </p:nvSpPr>
        <p:spPr>
          <a:xfrm>
            <a:off x="2345149" y="6386731"/>
            <a:ext cx="1593385" cy="369332"/>
          </a:xfrm>
          <a:prstGeom prst="rect">
            <a:avLst/>
          </a:prstGeom>
          <a:noFill/>
        </p:spPr>
        <p:txBody>
          <a:bodyPr wrap="none" rtlCol="0">
            <a:spAutoFit/>
          </a:bodyPr>
          <a:lstStyle/>
          <a:p>
            <a:r>
              <a:rPr lang="en-US" dirty="0"/>
              <a:t>Label Encoding</a:t>
            </a:r>
          </a:p>
        </p:txBody>
      </p:sp>
      <p:sp>
        <p:nvSpPr>
          <p:cNvPr id="13" name="TextBox 12">
            <a:extLst>
              <a:ext uri="{FF2B5EF4-FFF2-40B4-BE49-F238E27FC236}">
                <a16:creationId xmlns:a16="http://schemas.microsoft.com/office/drawing/2014/main" id="{6DB90576-2288-3522-0CA6-B2F95471B27B}"/>
              </a:ext>
            </a:extLst>
          </p:cNvPr>
          <p:cNvSpPr txBox="1"/>
          <p:nvPr/>
        </p:nvSpPr>
        <p:spPr>
          <a:xfrm>
            <a:off x="8146756" y="6386731"/>
            <a:ext cx="1897955" cy="369332"/>
          </a:xfrm>
          <a:prstGeom prst="rect">
            <a:avLst/>
          </a:prstGeom>
          <a:noFill/>
        </p:spPr>
        <p:txBody>
          <a:bodyPr wrap="none" rtlCol="0">
            <a:spAutoFit/>
          </a:bodyPr>
          <a:lstStyle/>
          <a:p>
            <a:r>
              <a:rPr lang="en-US" dirty="0"/>
              <a:t>One-Hot Encoding</a:t>
            </a:r>
          </a:p>
        </p:txBody>
      </p:sp>
      <p:pic>
        <p:nvPicPr>
          <p:cNvPr id="4" name="Picture 3" descr="A picture containing diagram, line, plot, design&#10;&#10;Description automatically generated">
            <a:extLst>
              <a:ext uri="{FF2B5EF4-FFF2-40B4-BE49-F238E27FC236}">
                <a16:creationId xmlns:a16="http://schemas.microsoft.com/office/drawing/2014/main" id="{6023F251-ECE0-1A23-5C6C-897BFA07A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921" y="3429000"/>
            <a:ext cx="3803557" cy="2535705"/>
          </a:xfrm>
          <a:prstGeom prst="rect">
            <a:avLst/>
          </a:prstGeom>
        </p:spPr>
      </p:pic>
      <p:pic>
        <p:nvPicPr>
          <p:cNvPr id="9" name="Picture 8" descr="A picture containing text, screenshot, map, line&#10;&#10;Description automatically generated">
            <a:extLst>
              <a:ext uri="{FF2B5EF4-FFF2-40B4-BE49-F238E27FC236}">
                <a16:creationId xmlns:a16="http://schemas.microsoft.com/office/drawing/2014/main" id="{E5132A19-335E-30EF-875C-286B1C579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920" y="809336"/>
            <a:ext cx="3803557" cy="2535705"/>
          </a:xfrm>
          <a:prstGeom prst="rect">
            <a:avLst/>
          </a:prstGeom>
        </p:spPr>
      </p:pic>
      <p:pic>
        <p:nvPicPr>
          <p:cNvPr id="11" name="Picture 10" descr="A picture containing text, screenshot, rectangle, line&#10;&#10;Description automatically generated">
            <a:extLst>
              <a:ext uri="{FF2B5EF4-FFF2-40B4-BE49-F238E27FC236}">
                <a16:creationId xmlns:a16="http://schemas.microsoft.com/office/drawing/2014/main" id="{BB6B0540-EB34-157C-EB0F-606985347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8522" y="3429000"/>
            <a:ext cx="3803557" cy="2535705"/>
          </a:xfrm>
          <a:prstGeom prst="rect">
            <a:avLst/>
          </a:prstGeom>
        </p:spPr>
      </p:pic>
      <p:pic>
        <p:nvPicPr>
          <p:cNvPr id="16" name="Picture 15" descr="A picture containing text, screenshot, line, plot&#10;&#10;Description automatically generated">
            <a:extLst>
              <a:ext uri="{FF2B5EF4-FFF2-40B4-BE49-F238E27FC236}">
                <a16:creationId xmlns:a16="http://schemas.microsoft.com/office/drawing/2014/main" id="{F15E2F6B-CFA6-2522-9159-1848F89A8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522" y="717798"/>
            <a:ext cx="3803557" cy="2535705"/>
          </a:xfrm>
          <a:prstGeom prst="rect">
            <a:avLst/>
          </a:prstGeom>
        </p:spPr>
      </p:pic>
    </p:spTree>
    <p:extLst>
      <p:ext uri="{BB962C8B-B14F-4D97-AF65-F5344CB8AC3E}">
        <p14:creationId xmlns:p14="http://schemas.microsoft.com/office/powerpoint/2010/main" val="4119105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8FEE-F724-2D12-1B48-A2EB298E04CC}"/>
              </a:ext>
            </a:extLst>
          </p:cNvPr>
          <p:cNvSpPr>
            <a:spLocks noGrp="1"/>
          </p:cNvSpPr>
          <p:nvPr>
            <p:ph type="title"/>
          </p:nvPr>
        </p:nvSpPr>
        <p:spPr>
          <a:xfrm>
            <a:off x="1066800" y="-725379"/>
            <a:ext cx="10058400" cy="1450757"/>
          </a:xfrm>
        </p:spPr>
        <p:txBody>
          <a:bodyPr/>
          <a:lstStyle/>
          <a:p>
            <a:pPr algn="ctr"/>
            <a:r>
              <a:rPr lang="en-US" dirty="0"/>
              <a:t>LSTM vs Neural Network</a:t>
            </a:r>
          </a:p>
        </p:txBody>
      </p:sp>
      <p:pic>
        <p:nvPicPr>
          <p:cNvPr id="8" name="Picture 7" descr="A picture containing diagram, line, plot, design&#10;&#10;Description automatically generated">
            <a:extLst>
              <a:ext uri="{FF2B5EF4-FFF2-40B4-BE49-F238E27FC236}">
                <a16:creationId xmlns:a16="http://schemas.microsoft.com/office/drawing/2014/main" id="{1244B3F6-4CCA-CE64-14BA-5DD3FE927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933" y="1708632"/>
            <a:ext cx="4266857" cy="2844572"/>
          </a:xfrm>
          <a:prstGeom prst="rect">
            <a:avLst/>
          </a:prstGeom>
        </p:spPr>
      </p:pic>
      <p:pic>
        <p:nvPicPr>
          <p:cNvPr id="14" name="Picture 13" descr="A graph with blue and orange lines&#10;&#10;Description automatically generated with low confidence">
            <a:extLst>
              <a:ext uri="{FF2B5EF4-FFF2-40B4-BE49-F238E27FC236}">
                <a16:creationId xmlns:a16="http://schemas.microsoft.com/office/drawing/2014/main" id="{A2C460E4-72AA-AAEA-D559-B36CF365E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100" y="1737103"/>
            <a:ext cx="4266857" cy="2844572"/>
          </a:xfrm>
          <a:prstGeom prst="rect">
            <a:avLst/>
          </a:prstGeom>
        </p:spPr>
      </p:pic>
    </p:spTree>
    <p:extLst>
      <p:ext uri="{BB962C8B-B14F-4D97-AF65-F5344CB8AC3E}">
        <p14:creationId xmlns:p14="http://schemas.microsoft.com/office/powerpoint/2010/main" val="43575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0D75-C056-7094-DB31-136A89C7C190}"/>
              </a:ext>
            </a:extLst>
          </p:cNvPr>
          <p:cNvSpPr>
            <a:spLocks noGrp="1"/>
          </p:cNvSpPr>
          <p:nvPr>
            <p:ph type="title"/>
          </p:nvPr>
        </p:nvSpPr>
        <p:spPr>
          <a:xfrm>
            <a:off x="0" y="-778554"/>
            <a:ext cx="10058400" cy="1450757"/>
          </a:xfrm>
        </p:spPr>
        <p:txBody>
          <a:bodyPr/>
          <a:lstStyle/>
          <a:p>
            <a:r>
              <a:rPr lang="en-US" dirty="0">
                <a:solidFill>
                  <a:schemeClr val="tx1"/>
                </a:solidFill>
              </a:rPr>
              <a:t>Metric Analysis</a:t>
            </a:r>
          </a:p>
        </p:txBody>
      </p:sp>
      <p:graphicFrame>
        <p:nvGraphicFramePr>
          <p:cNvPr id="4" name="Content Placeholder 3">
            <a:extLst>
              <a:ext uri="{FF2B5EF4-FFF2-40B4-BE49-F238E27FC236}">
                <a16:creationId xmlns:a16="http://schemas.microsoft.com/office/drawing/2014/main" id="{1F98441A-3659-6E35-168B-D0B0B45736D1}"/>
              </a:ext>
            </a:extLst>
          </p:cNvPr>
          <p:cNvGraphicFramePr>
            <a:graphicFrameLocks noGrp="1"/>
          </p:cNvGraphicFramePr>
          <p:nvPr>
            <p:ph idx="1"/>
            <p:extLst>
              <p:ext uri="{D42A27DB-BD31-4B8C-83A1-F6EECF244321}">
                <p14:modId xmlns:p14="http://schemas.microsoft.com/office/powerpoint/2010/main" val="2059571984"/>
              </p:ext>
            </p:extLst>
          </p:nvPr>
        </p:nvGraphicFramePr>
        <p:xfrm>
          <a:off x="1112808" y="620447"/>
          <a:ext cx="10109413" cy="1309116"/>
        </p:xfrm>
        <a:graphic>
          <a:graphicData uri="http://schemas.openxmlformats.org/drawingml/2006/table">
            <a:tbl>
              <a:tblPr firstRow="1" firstCol="1" bandRow="1">
                <a:tableStyleId>{69012ECD-51FC-41F1-AA8D-1B2483CD663E}</a:tableStyleId>
              </a:tblPr>
              <a:tblGrid>
                <a:gridCol w="3247661">
                  <a:extLst>
                    <a:ext uri="{9D8B030D-6E8A-4147-A177-3AD203B41FA5}">
                      <a16:colId xmlns:a16="http://schemas.microsoft.com/office/drawing/2014/main" val="2466407100"/>
                    </a:ext>
                  </a:extLst>
                </a:gridCol>
                <a:gridCol w="1535989">
                  <a:extLst>
                    <a:ext uri="{9D8B030D-6E8A-4147-A177-3AD203B41FA5}">
                      <a16:colId xmlns:a16="http://schemas.microsoft.com/office/drawing/2014/main" val="3026229287"/>
                    </a:ext>
                  </a:extLst>
                </a:gridCol>
                <a:gridCol w="1626340">
                  <a:extLst>
                    <a:ext uri="{9D8B030D-6E8A-4147-A177-3AD203B41FA5}">
                      <a16:colId xmlns:a16="http://schemas.microsoft.com/office/drawing/2014/main" val="3572165983"/>
                    </a:ext>
                  </a:extLst>
                </a:gridCol>
                <a:gridCol w="1113294">
                  <a:extLst>
                    <a:ext uri="{9D8B030D-6E8A-4147-A177-3AD203B41FA5}">
                      <a16:colId xmlns:a16="http://schemas.microsoft.com/office/drawing/2014/main" val="3686035818"/>
                    </a:ext>
                  </a:extLst>
                </a:gridCol>
                <a:gridCol w="1106360">
                  <a:extLst>
                    <a:ext uri="{9D8B030D-6E8A-4147-A177-3AD203B41FA5}">
                      <a16:colId xmlns:a16="http://schemas.microsoft.com/office/drawing/2014/main" val="3544094336"/>
                    </a:ext>
                  </a:extLst>
                </a:gridCol>
                <a:gridCol w="1479769">
                  <a:extLst>
                    <a:ext uri="{9D8B030D-6E8A-4147-A177-3AD203B41FA5}">
                      <a16:colId xmlns:a16="http://schemas.microsoft.com/office/drawing/2014/main" val="3648018498"/>
                    </a:ext>
                  </a:extLst>
                </a:gridCol>
              </a:tblGrid>
              <a:tr h="214125">
                <a:tc>
                  <a:txBody>
                    <a:bodyPr/>
                    <a:lstStyle/>
                    <a:p>
                      <a:pPr marL="0" marR="0" algn="ctr">
                        <a:lnSpc>
                          <a:spcPct val="107000"/>
                        </a:lnSpc>
                        <a:spcBef>
                          <a:spcPts val="0"/>
                        </a:spcBef>
                        <a:spcAft>
                          <a:spcPts val="0"/>
                        </a:spcAft>
                      </a:pPr>
                      <a:r>
                        <a:rPr lang="en-US" sz="1400" kern="100" dirty="0">
                          <a:effectLst/>
                        </a:rPr>
                        <a:t>Model/Metric</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Accuracy</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a:effectLst/>
                        </a:rPr>
                        <a:t>Precision</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a:effectLst/>
                        </a:rPr>
                        <a:t>Recall</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a:effectLst/>
                        </a:rPr>
                        <a:t>F1</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a:effectLst/>
                        </a:rPr>
                        <a:t>ROC</a:t>
                      </a:r>
                      <a:endParaRPr lang="en-US"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9999928"/>
                  </a:ext>
                </a:extLst>
              </a:tr>
              <a:tr h="214125">
                <a:tc>
                  <a:txBody>
                    <a:bodyPr/>
                    <a:lstStyle/>
                    <a:p>
                      <a:pPr marL="0" marR="0" algn="ctr">
                        <a:lnSpc>
                          <a:spcPct val="107000"/>
                        </a:lnSpc>
                        <a:spcBef>
                          <a:spcPts val="0"/>
                        </a:spcBef>
                        <a:spcAft>
                          <a:spcPts val="0"/>
                        </a:spcAft>
                      </a:pPr>
                      <a:r>
                        <a:rPr lang="en-US" sz="1400" kern="100" dirty="0">
                          <a:effectLst/>
                        </a:rPr>
                        <a:t>Logistic Regression</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0.931</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0.968</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0.922</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0.942</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0.935</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587550"/>
                  </a:ext>
                </a:extLst>
              </a:tr>
              <a:tr h="214125">
                <a:tc>
                  <a:txBody>
                    <a:bodyPr/>
                    <a:lstStyle/>
                    <a:p>
                      <a:pPr marL="0" marR="0" algn="ctr">
                        <a:lnSpc>
                          <a:spcPct val="107000"/>
                        </a:lnSpc>
                        <a:spcBef>
                          <a:spcPts val="0"/>
                        </a:spcBef>
                        <a:spcAft>
                          <a:spcPts val="0"/>
                        </a:spcAft>
                      </a:pPr>
                      <a:r>
                        <a:rPr lang="en-US" sz="1400" kern="100" dirty="0">
                          <a:effectLst/>
                        </a:rPr>
                        <a:t>Gradient Boosting</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0.967</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0.9787</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0.980</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0.976</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0.985</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4546342"/>
                  </a:ext>
                </a:extLst>
              </a:tr>
              <a:tr h="212692">
                <a:tc>
                  <a:txBody>
                    <a:bodyPr/>
                    <a:lstStyle/>
                    <a:p>
                      <a:pPr marL="0" marR="0" algn="ctr">
                        <a:lnSpc>
                          <a:spcPct val="107000"/>
                        </a:lnSpc>
                        <a:spcBef>
                          <a:spcPts val="0"/>
                        </a:spcBef>
                        <a:spcAft>
                          <a:spcPts val="0"/>
                        </a:spcAft>
                      </a:pPr>
                      <a:r>
                        <a:rPr lang="en-US" sz="1400" kern="100" dirty="0">
                          <a:effectLst/>
                        </a:rPr>
                        <a:t>Random Forest</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0.933</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0.956</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0.964</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0.967</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0.956</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3228846"/>
                  </a:ext>
                </a:extLst>
              </a:tr>
              <a:tr h="214125">
                <a:tc>
                  <a:txBody>
                    <a:bodyPr/>
                    <a:lstStyle/>
                    <a:p>
                      <a:pPr marL="0" marR="0" algn="ctr">
                        <a:lnSpc>
                          <a:spcPct val="107000"/>
                        </a:lnSpc>
                        <a:spcBef>
                          <a:spcPts val="0"/>
                        </a:spcBef>
                        <a:spcAft>
                          <a:spcPts val="0"/>
                        </a:spcAft>
                      </a:pPr>
                      <a:r>
                        <a:rPr lang="en-US" sz="1400" kern="100" dirty="0">
                          <a:solidFill>
                            <a:schemeClr val="tx1"/>
                          </a:solidFill>
                          <a:effectLst/>
                        </a:rPr>
                        <a:t>RNN</a:t>
                      </a:r>
                      <a:endParaRPr lang="en-US" sz="105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algn="ctr">
                        <a:lnSpc>
                          <a:spcPct val="107000"/>
                        </a:lnSpc>
                        <a:spcBef>
                          <a:spcPts val="0"/>
                        </a:spcBef>
                        <a:spcAft>
                          <a:spcPts val="0"/>
                        </a:spcAft>
                      </a:pPr>
                      <a:r>
                        <a:rPr lang="en-US" sz="1400" kern="100" dirty="0">
                          <a:solidFill>
                            <a:schemeClr val="tx1"/>
                          </a:solidFill>
                          <a:effectLst/>
                        </a:rPr>
                        <a:t>0.973</a:t>
                      </a:r>
                      <a:endParaRPr lang="en-US" sz="105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algn="ctr">
                        <a:lnSpc>
                          <a:spcPct val="107000"/>
                        </a:lnSpc>
                        <a:spcBef>
                          <a:spcPts val="0"/>
                        </a:spcBef>
                        <a:spcAft>
                          <a:spcPts val="0"/>
                        </a:spcAft>
                      </a:pPr>
                      <a:r>
                        <a:rPr lang="en-US" sz="1400" kern="100" dirty="0">
                          <a:solidFill>
                            <a:schemeClr val="tx1"/>
                          </a:solidFill>
                          <a:effectLst/>
                        </a:rPr>
                        <a:t>0.985</a:t>
                      </a:r>
                      <a:endParaRPr lang="en-US" sz="105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algn="ctr">
                        <a:lnSpc>
                          <a:spcPct val="107000"/>
                        </a:lnSpc>
                        <a:spcBef>
                          <a:spcPts val="0"/>
                        </a:spcBef>
                        <a:spcAft>
                          <a:spcPts val="0"/>
                        </a:spcAft>
                      </a:pPr>
                      <a:r>
                        <a:rPr lang="en-US" sz="1400" kern="100" dirty="0">
                          <a:solidFill>
                            <a:schemeClr val="tx1"/>
                          </a:solidFill>
                          <a:effectLst/>
                        </a:rPr>
                        <a:t>0.982</a:t>
                      </a:r>
                      <a:endParaRPr lang="en-US" sz="105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algn="ctr">
                        <a:lnSpc>
                          <a:spcPct val="107000"/>
                        </a:lnSpc>
                        <a:spcBef>
                          <a:spcPts val="0"/>
                        </a:spcBef>
                        <a:spcAft>
                          <a:spcPts val="0"/>
                        </a:spcAft>
                      </a:pPr>
                      <a:r>
                        <a:rPr lang="en-US" sz="1400" kern="100" dirty="0">
                          <a:solidFill>
                            <a:schemeClr val="tx1"/>
                          </a:solidFill>
                          <a:effectLst/>
                        </a:rPr>
                        <a:t>0.986</a:t>
                      </a:r>
                      <a:endParaRPr lang="en-US" sz="105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algn="ctr">
                        <a:lnSpc>
                          <a:spcPct val="107000"/>
                        </a:lnSpc>
                        <a:spcBef>
                          <a:spcPts val="0"/>
                        </a:spcBef>
                        <a:spcAft>
                          <a:spcPts val="0"/>
                        </a:spcAft>
                      </a:pPr>
                      <a:r>
                        <a:rPr lang="en-US" sz="1400" kern="100" dirty="0">
                          <a:solidFill>
                            <a:schemeClr val="tx1"/>
                          </a:solidFill>
                          <a:effectLst/>
                        </a:rPr>
                        <a:t>0.987</a:t>
                      </a:r>
                      <a:endParaRPr lang="en-US" sz="105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537795153"/>
                  </a:ext>
                </a:extLst>
              </a:tr>
              <a:tr h="212692">
                <a:tc>
                  <a:txBody>
                    <a:bodyPr/>
                    <a:lstStyle/>
                    <a:p>
                      <a:pPr marL="0" marR="0" algn="ctr">
                        <a:lnSpc>
                          <a:spcPct val="107000"/>
                        </a:lnSpc>
                        <a:spcBef>
                          <a:spcPts val="0"/>
                        </a:spcBef>
                        <a:spcAft>
                          <a:spcPts val="0"/>
                        </a:spcAft>
                      </a:pPr>
                      <a:r>
                        <a:rPr lang="en-US" sz="1400" kern="100" dirty="0">
                          <a:effectLst/>
                        </a:rPr>
                        <a:t>NN</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0.953</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0.954</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0.937</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0.945</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400" kern="100" dirty="0">
                          <a:effectLst/>
                        </a:rPr>
                        <a:t>0.943</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82077" marR="820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5971643"/>
                  </a:ext>
                </a:extLst>
              </a:tr>
            </a:tbl>
          </a:graphicData>
        </a:graphic>
      </p:graphicFrame>
      <p:sp>
        <p:nvSpPr>
          <p:cNvPr id="5" name="TextBox 4">
            <a:extLst>
              <a:ext uri="{FF2B5EF4-FFF2-40B4-BE49-F238E27FC236}">
                <a16:creationId xmlns:a16="http://schemas.microsoft.com/office/drawing/2014/main" id="{F1B4C686-D467-E054-9B76-6A3F47FFD5D2}"/>
              </a:ext>
            </a:extLst>
          </p:cNvPr>
          <p:cNvSpPr txBox="1"/>
          <p:nvPr/>
        </p:nvSpPr>
        <p:spPr>
          <a:xfrm>
            <a:off x="12247" y="1895056"/>
            <a:ext cx="12179754" cy="4524315"/>
          </a:xfrm>
          <a:prstGeom prst="rect">
            <a:avLst/>
          </a:prstGeom>
          <a:noFill/>
        </p:spPr>
        <p:txBody>
          <a:bodyPr wrap="square" rtlCol="0">
            <a:spAutoFit/>
          </a:bodyPr>
          <a:lstStyle/>
          <a:p>
            <a:pPr algn="l">
              <a:buFont typeface="+mj-lt"/>
              <a:buAutoNum type="arabicPeriod"/>
            </a:pPr>
            <a:r>
              <a:rPr lang="en-US" b="0" i="0" dirty="0">
                <a:effectLst/>
              </a:rPr>
              <a:t>Binary classification tasks are evaluated using metrics such as accuracies, precision, recall, F1-score, and ROC-AUC scores.</a:t>
            </a:r>
          </a:p>
          <a:p>
            <a:pPr algn="l"/>
            <a:endParaRPr lang="en-US" b="0" i="0" dirty="0">
              <a:effectLst/>
            </a:endParaRPr>
          </a:p>
          <a:p>
            <a:r>
              <a:rPr lang="en-US" dirty="0"/>
              <a:t>2. The logistic regression model has relatively high precision but lower recall, suggesting that it may be more conservative in predicting fraud cases, potentially leading to missed fraudulent transactions.</a:t>
            </a:r>
          </a:p>
          <a:p>
            <a:endParaRPr lang="en-US" dirty="0"/>
          </a:p>
          <a:p>
            <a:r>
              <a:rPr lang="en-US" dirty="0"/>
              <a:t>3. The gradient boosting classifier model has the highest ROC AUC score, indicating that it has the best overall performance in distinguishing between fraudulent and non-fraudulent transactions.</a:t>
            </a:r>
          </a:p>
          <a:p>
            <a:endParaRPr lang="en-US" dirty="0"/>
          </a:p>
          <a:p>
            <a:r>
              <a:rPr lang="en-US" dirty="0"/>
              <a:t>4. The random forest model has relatively lower accuracy compared to other models, indicating that it may misclassify some fraudulent and non-fraudulent transactions.</a:t>
            </a:r>
          </a:p>
          <a:p>
            <a:endParaRPr lang="en-US" dirty="0"/>
          </a:p>
          <a:p>
            <a:r>
              <a:rPr lang="en-US" dirty="0"/>
              <a:t>5. The RNN model has the highest precision, recall, accuracy, F1 score, and ROC AUC score among all models, indicating that it performs best in detecting fraudulent transactions.</a:t>
            </a:r>
          </a:p>
          <a:p>
            <a:endParaRPr lang="en-US" dirty="0"/>
          </a:p>
          <a:p>
            <a:r>
              <a:rPr lang="en-US" dirty="0"/>
              <a:t>6. The NN model has relatively lower precision and recall compared to other models, indicating that it may have more false positives and false negatives, potentially leading to higher financial losses for the bank.</a:t>
            </a:r>
          </a:p>
        </p:txBody>
      </p:sp>
    </p:spTree>
    <p:extLst>
      <p:ext uri="{BB962C8B-B14F-4D97-AF65-F5344CB8AC3E}">
        <p14:creationId xmlns:p14="http://schemas.microsoft.com/office/powerpoint/2010/main" val="2313709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DF0B-D408-018C-2935-06D103FC1699}"/>
              </a:ext>
            </a:extLst>
          </p:cNvPr>
          <p:cNvSpPr>
            <a:spLocks noGrp="1"/>
          </p:cNvSpPr>
          <p:nvPr>
            <p:ph type="title"/>
          </p:nvPr>
        </p:nvSpPr>
        <p:spPr/>
        <p:txBody>
          <a:bodyPr/>
          <a:lstStyle/>
          <a:p>
            <a:r>
              <a:rPr lang="en-US" dirty="0">
                <a:solidFill>
                  <a:schemeClr val="tx1"/>
                </a:solidFill>
              </a:rPr>
              <a:t>Statistical Analysis of Accuracies</a:t>
            </a:r>
          </a:p>
        </p:txBody>
      </p:sp>
      <p:sp>
        <p:nvSpPr>
          <p:cNvPr id="3" name="Content Placeholder 2">
            <a:extLst>
              <a:ext uri="{FF2B5EF4-FFF2-40B4-BE49-F238E27FC236}">
                <a16:creationId xmlns:a16="http://schemas.microsoft.com/office/drawing/2014/main" id="{D8EAFBB6-ADE6-7AC3-801C-4DEF260E57F8}"/>
              </a:ext>
            </a:extLst>
          </p:cNvPr>
          <p:cNvSpPr>
            <a:spLocks noGrp="1"/>
          </p:cNvSpPr>
          <p:nvPr>
            <p:ph idx="1"/>
          </p:nvPr>
        </p:nvSpPr>
        <p:spPr/>
        <p:txBody>
          <a:bodyPr>
            <a:noAutofit/>
          </a:bodyPr>
          <a:lstStyle/>
          <a:p>
            <a:pPr lvl="1">
              <a:buFont typeface="Arial" panose="020B0604020202020204" pitchFamily="34" charset="0"/>
              <a:buChar char="•"/>
            </a:pPr>
            <a:r>
              <a:rPr lang="en-US" sz="1600" dirty="0">
                <a:solidFill>
                  <a:schemeClr val="tx1"/>
                </a:solidFill>
              </a:rPr>
              <a:t>Looking at the given results, we can see that the mean accuracy of the five algorithms is very high, with an average accuracy of 0.9541. This indicates that the algorithms are performing very well on the given task.</a:t>
            </a:r>
          </a:p>
          <a:p>
            <a:pPr lvl="1">
              <a:buFont typeface="Arial" panose="020B0604020202020204" pitchFamily="34" charset="0"/>
              <a:buChar char="•"/>
            </a:pPr>
            <a:endParaRPr lang="en-US" sz="1600" dirty="0">
              <a:solidFill>
                <a:schemeClr val="tx1"/>
              </a:solidFill>
            </a:endParaRPr>
          </a:p>
          <a:p>
            <a:pPr lvl="1">
              <a:buFont typeface="Arial" panose="020B0604020202020204" pitchFamily="34" charset="0"/>
              <a:buChar char="•"/>
            </a:pPr>
            <a:r>
              <a:rPr lang="en-US" sz="1600" dirty="0">
                <a:solidFill>
                  <a:schemeClr val="tx1"/>
                </a:solidFill>
              </a:rPr>
              <a:t>The standard deviation of 0.0171 is also relatively small, which suggests that the accuracies obtained from the five algorithms are clustered around the mean accuracy and do not vary too much from one another.</a:t>
            </a:r>
          </a:p>
          <a:p>
            <a:pPr lvl="1">
              <a:buFont typeface="Arial" panose="020B0604020202020204" pitchFamily="34" charset="0"/>
              <a:buChar char="•"/>
            </a:pPr>
            <a:endParaRPr lang="en-US" sz="1600" dirty="0">
              <a:solidFill>
                <a:schemeClr val="tx1"/>
              </a:solidFill>
            </a:endParaRPr>
          </a:p>
          <a:p>
            <a:pPr lvl="1">
              <a:buFont typeface="Arial" panose="020B0604020202020204" pitchFamily="34" charset="0"/>
              <a:buChar char="•"/>
            </a:pPr>
            <a:r>
              <a:rPr lang="en-US" sz="1600" dirty="0">
                <a:solidFill>
                  <a:schemeClr val="tx1"/>
                </a:solidFill>
              </a:rPr>
              <a:t>The T-statistic of 52.7026 is very high, indicating that the difference between the mean accuracy of the five algorithms and the expected accuracy of 0.5 is significant. This means that the algorithms are performing significantly better than random guessing.</a:t>
            </a:r>
          </a:p>
          <a:p>
            <a:pPr lvl="1">
              <a:buFont typeface="Arial" panose="020B0604020202020204" pitchFamily="34" charset="0"/>
              <a:buChar char="•"/>
            </a:pPr>
            <a:endParaRPr lang="en-US" sz="1600" dirty="0">
              <a:solidFill>
                <a:schemeClr val="tx1"/>
              </a:solidFill>
            </a:endParaRPr>
          </a:p>
          <a:p>
            <a:pPr lvl="1">
              <a:buFont typeface="Arial" panose="020B0604020202020204" pitchFamily="34" charset="0"/>
              <a:buChar char="•"/>
            </a:pPr>
            <a:r>
              <a:rPr lang="en-US" sz="1600" dirty="0">
                <a:solidFill>
                  <a:schemeClr val="tx1"/>
                </a:solidFill>
              </a:rPr>
              <a:t>Finally, the P-value of 0.0000 is very low, which indicates that the probability of obtaining a T-statistic as extreme as the one observed if the null hypothesis is true is very low. This provides strong evidence against the null hypothesis and supports the conclusion that the algorithms are performing significantly better than random guessing.</a:t>
            </a:r>
          </a:p>
          <a:p>
            <a:pPr lvl="1">
              <a:buFont typeface="Arial" panose="020B0604020202020204" pitchFamily="34" charset="0"/>
              <a:buChar char="•"/>
            </a:pPr>
            <a:endParaRPr lang="en-US" sz="1600" dirty="0">
              <a:solidFill>
                <a:schemeClr val="tx1"/>
              </a:solidFill>
            </a:endParaRPr>
          </a:p>
          <a:p>
            <a:pPr lvl="1">
              <a:buFont typeface="Arial" panose="020B0604020202020204" pitchFamily="34" charset="0"/>
              <a:buChar char="•"/>
            </a:pPr>
            <a:r>
              <a:rPr lang="en-US" sz="1600" dirty="0">
                <a:solidFill>
                  <a:schemeClr val="tx1"/>
                </a:solidFill>
              </a:rPr>
              <a:t>In summary, the statistical analysis suggests that the five algorithms are performing very well on the given task, with a mean accuracy of 0.9541 and a very low P-value, indicating that their performance is significantly better than random guessing.</a:t>
            </a:r>
          </a:p>
        </p:txBody>
      </p:sp>
    </p:spTree>
    <p:extLst>
      <p:ext uri="{BB962C8B-B14F-4D97-AF65-F5344CB8AC3E}">
        <p14:creationId xmlns:p14="http://schemas.microsoft.com/office/powerpoint/2010/main" val="64148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C5E4-BA46-EBD4-1551-F32A2D836F4F}"/>
              </a:ext>
            </a:extLst>
          </p:cNvPr>
          <p:cNvSpPr>
            <a:spLocks noGrp="1"/>
          </p:cNvSpPr>
          <p:nvPr>
            <p:ph type="title"/>
          </p:nvPr>
        </p:nvSpPr>
        <p:spPr/>
        <p:txBody>
          <a:bodyPr/>
          <a:lstStyle/>
          <a:p>
            <a:r>
              <a:rPr lang="en-US" dirty="0">
                <a:solidFill>
                  <a:schemeClr val="tx1"/>
                </a:solidFill>
              </a:rPr>
              <a:t>Freidman Chi-Square Test</a:t>
            </a:r>
          </a:p>
        </p:txBody>
      </p:sp>
      <p:sp>
        <p:nvSpPr>
          <p:cNvPr id="3" name="Content Placeholder 2">
            <a:extLst>
              <a:ext uri="{FF2B5EF4-FFF2-40B4-BE49-F238E27FC236}">
                <a16:creationId xmlns:a16="http://schemas.microsoft.com/office/drawing/2014/main" id="{1C8A7FD6-BB31-504D-370D-D8479901D973}"/>
              </a:ext>
            </a:extLst>
          </p:cNvPr>
          <p:cNvSpPr>
            <a:spLocks noGrp="1"/>
          </p:cNvSpPr>
          <p:nvPr>
            <p:ph idx="1"/>
          </p:nvPr>
        </p:nvSpPr>
        <p:spPr/>
        <p:txBody>
          <a:bodyPr>
            <a:normAutofit/>
          </a:bodyPr>
          <a:lstStyle/>
          <a:p>
            <a:pPr algn="l">
              <a:buFont typeface="Arial" panose="020B0604020202020204" pitchFamily="34" charset="0"/>
              <a:buChar char="•"/>
            </a:pPr>
            <a:r>
              <a:rPr lang="en-US" sz="1800" b="0" i="0" dirty="0">
                <a:solidFill>
                  <a:schemeClr val="tx1"/>
                </a:solidFill>
                <a:effectLst/>
              </a:rPr>
              <a:t>We ran five different algorithms and evaluated their performance using multiple metrics, including test accuracy, precision, recall, F1 score, and ROC AUC.</a:t>
            </a:r>
          </a:p>
          <a:p>
            <a:pPr algn="l">
              <a:buFont typeface="Arial" panose="020B0604020202020204" pitchFamily="34" charset="0"/>
              <a:buChar char="•"/>
            </a:pPr>
            <a:r>
              <a:rPr lang="en-US" sz="1800" b="0" i="0" dirty="0">
                <a:solidFill>
                  <a:schemeClr val="tx1"/>
                </a:solidFill>
                <a:effectLst/>
              </a:rPr>
              <a:t>The Friedman test was used to compare the mean ranks of the algorithms across all the metrics. The test statistic was 12.0000 and the p-value was 0.0174.</a:t>
            </a:r>
          </a:p>
          <a:p>
            <a:pPr algn="l">
              <a:buFont typeface="Arial" panose="020B0604020202020204" pitchFamily="34" charset="0"/>
              <a:buChar char="•"/>
            </a:pPr>
            <a:r>
              <a:rPr lang="en-US" sz="1800" b="0" i="0" dirty="0">
                <a:solidFill>
                  <a:schemeClr val="tx1"/>
                </a:solidFill>
                <a:effectLst/>
              </a:rPr>
              <a:t>Since the p-value is less than the significance level of 0.05, we reject the null hypothesis that the algorithms perform similarly and conclude that there is a significant difference between them.</a:t>
            </a:r>
          </a:p>
          <a:p>
            <a:pPr algn="l">
              <a:buFont typeface="Arial" panose="020B0604020202020204" pitchFamily="34" charset="0"/>
              <a:buChar char="•"/>
            </a:pPr>
            <a:r>
              <a:rPr lang="en-US" sz="1800" b="0" i="0" dirty="0">
                <a:solidFill>
                  <a:schemeClr val="tx1"/>
                </a:solidFill>
                <a:effectLst/>
              </a:rPr>
              <a:t>While the Friedman test does not tell us which algorithm is better or worse than the others, further analysis, such as post-hoc tests or pairwise comparisons, can be used to determine which algorithms have significantly different ranks.</a:t>
            </a:r>
          </a:p>
        </p:txBody>
      </p:sp>
    </p:spTree>
    <p:extLst>
      <p:ext uri="{BB962C8B-B14F-4D97-AF65-F5344CB8AC3E}">
        <p14:creationId xmlns:p14="http://schemas.microsoft.com/office/powerpoint/2010/main" val="736566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95E9-03C9-4A28-AB6E-AEA786C8D91C}"/>
              </a:ext>
            </a:extLst>
          </p:cNvPr>
          <p:cNvSpPr>
            <a:spLocks noGrp="1"/>
          </p:cNvSpPr>
          <p:nvPr>
            <p:ph type="title"/>
          </p:nvPr>
        </p:nvSpPr>
        <p:spPr>
          <a:xfrm>
            <a:off x="0" y="-725379"/>
            <a:ext cx="10058400" cy="1450757"/>
          </a:xfrm>
        </p:spPr>
        <p:txBody>
          <a:bodyPr/>
          <a:lstStyle/>
          <a:p>
            <a:r>
              <a:rPr lang="en-US" dirty="0">
                <a:solidFill>
                  <a:schemeClr val="tx1"/>
                </a:solidFill>
              </a:rPr>
              <a:t>Best Model	</a:t>
            </a:r>
          </a:p>
        </p:txBody>
      </p:sp>
      <p:pic>
        <p:nvPicPr>
          <p:cNvPr id="4" name="Picture 3" descr="A picture containing text, screenshot, colorfulness, line&#10;&#10;Description automatically generated">
            <a:extLst>
              <a:ext uri="{FF2B5EF4-FFF2-40B4-BE49-F238E27FC236}">
                <a16:creationId xmlns:a16="http://schemas.microsoft.com/office/drawing/2014/main" id="{BE5A1550-6908-C555-9EF4-9FD6E558D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359903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95E9-03C9-4A28-AB6E-AEA786C8D91C}"/>
              </a:ext>
            </a:extLst>
          </p:cNvPr>
          <p:cNvSpPr>
            <a:spLocks noGrp="1"/>
          </p:cNvSpPr>
          <p:nvPr>
            <p:ph type="title"/>
          </p:nvPr>
        </p:nvSpPr>
        <p:spPr>
          <a:xfrm>
            <a:off x="0" y="-725379"/>
            <a:ext cx="10058400" cy="1450757"/>
          </a:xfrm>
        </p:spPr>
        <p:txBody>
          <a:bodyPr/>
          <a:lstStyle/>
          <a:p>
            <a:r>
              <a:rPr lang="en-US" dirty="0">
                <a:solidFill>
                  <a:schemeClr val="tx1"/>
                </a:solidFill>
              </a:rPr>
              <a:t>Best Model	</a:t>
            </a:r>
          </a:p>
        </p:txBody>
      </p:sp>
      <p:pic>
        <p:nvPicPr>
          <p:cNvPr id="6" name="Picture 5" descr="A screenshot of a graph with Theatre Royal, Drury Lane in the background&#10;&#10;Description automatically generated with low confidence">
            <a:extLst>
              <a:ext uri="{FF2B5EF4-FFF2-40B4-BE49-F238E27FC236}">
                <a16:creationId xmlns:a16="http://schemas.microsoft.com/office/drawing/2014/main" id="{4659E8C2-6479-68CF-0595-E3CFA3F2C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463" y="-1"/>
            <a:ext cx="5240481" cy="6288577"/>
          </a:xfrm>
          <a:prstGeom prst="rect">
            <a:avLst/>
          </a:prstGeom>
        </p:spPr>
      </p:pic>
    </p:spTree>
    <p:extLst>
      <p:ext uri="{BB962C8B-B14F-4D97-AF65-F5344CB8AC3E}">
        <p14:creationId xmlns:p14="http://schemas.microsoft.com/office/powerpoint/2010/main" val="1216635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1E93-5BC6-5AF7-4171-B4E2ADA2EC70}"/>
              </a:ext>
            </a:extLst>
          </p:cNvPr>
          <p:cNvSpPr>
            <a:spLocks noGrp="1"/>
          </p:cNvSpPr>
          <p:nvPr>
            <p:ph type="title"/>
          </p:nvPr>
        </p:nvSpPr>
        <p:spPr/>
        <p:txBody>
          <a:bodyPr/>
          <a:lstStyle/>
          <a:p>
            <a:r>
              <a:rPr lang="en-US" dirty="0">
                <a:solidFill>
                  <a:schemeClr val="tx1"/>
                </a:solidFill>
              </a:rPr>
              <a:t>THANK YOU</a:t>
            </a:r>
          </a:p>
        </p:txBody>
      </p:sp>
    </p:spTree>
    <p:extLst>
      <p:ext uri="{BB962C8B-B14F-4D97-AF65-F5344CB8AC3E}">
        <p14:creationId xmlns:p14="http://schemas.microsoft.com/office/powerpoint/2010/main" val="238910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18D3-1F22-CCF4-EBE4-3954345B927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04076DB-4131-1FFD-763A-BB417B60651F}"/>
              </a:ext>
            </a:extLst>
          </p:cNvPr>
          <p:cNvSpPr>
            <a:spLocks noGrp="1"/>
          </p:cNvSpPr>
          <p:nvPr>
            <p:ph idx="1"/>
          </p:nvPr>
        </p:nvSpPr>
        <p:spPr/>
        <p:txBody>
          <a:bodyPr>
            <a:normAutofit/>
          </a:bodyPr>
          <a:lstStyle/>
          <a:p>
            <a:pPr algn="l">
              <a:buFont typeface="+mj-lt"/>
              <a:buAutoNum type="arabicPeriod"/>
            </a:pPr>
            <a:r>
              <a:rPr lang="en-US" sz="1800" b="0" i="0" dirty="0">
                <a:solidFill>
                  <a:schemeClr val="tx1"/>
                </a:solidFill>
                <a:effectLst/>
              </a:rPr>
              <a:t> Online banking and e-commerce have increased the risk of fraudulent transactions, making fraud detection systems crucial for the financial industry.</a:t>
            </a:r>
          </a:p>
          <a:p>
            <a:pPr algn="l">
              <a:buFont typeface="+mj-lt"/>
              <a:buAutoNum type="arabicPeriod"/>
            </a:pPr>
            <a:r>
              <a:rPr lang="en-US" sz="1800" b="0" i="0" dirty="0">
                <a:solidFill>
                  <a:schemeClr val="tx1"/>
                </a:solidFill>
                <a:effectLst/>
              </a:rPr>
              <a:t> Machine learning algorithms can analyze large amounts of data and detect patterns and anomalies to detect fraudulent transactions effectively.</a:t>
            </a:r>
          </a:p>
          <a:p>
            <a:pPr algn="l">
              <a:buFont typeface="+mj-lt"/>
              <a:buAutoNum type="arabicPeriod"/>
            </a:pPr>
            <a:r>
              <a:rPr lang="en-US" sz="1800" b="0" i="0" dirty="0">
                <a:solidFill>
                  <a:schemeClr val="tx1"/>
                </a:solidFill>
                <a:effectLst/>
              </a:rPr>
              <a:t> Five popular machine learning algorithms were compared in this project: recurrent neural network (LSTM), neural network, logistic regression, random forest, </a:t>
            </a:r>
            <a:r>
              <a:rPr lang="en-US" sz="1800" dirty="0">
                <a:solidFill>
                  <a:schemeClr val="tx1"/>
                </a:solidFill>
              </a:rPr>
              <a:t>and</a:t>
            </a:r>
            <a:r>
              <a:rPr lang="en-US" sz="1800" b="0" i="0" dirty="0">
                <a:solidFill>
                  <a:schemeClr val="tx1"/>
                </a:solidFill>
                <a:effectLst/>
              </a:rPr>
              <a:t> gradient boosting.</a:t>
            </a:r>
          </a:p>
          <a:p>
            <a:pPr algn="l">
              <a:buFont typeface="+mj-lt"/>
              <a:buAutoNum type="arabicPeriod"/>
            </a:pPr>
            <a:r>
              <a:rPr lang="en-US" sz="1800" b="0" i="0" dirty="0">
                <a:solidFill>
                  <a:schemeClr val="tx1"/>
                </a:solidFill>
                <a:effectLst/>
              </a:rPr>
              <a:t> </a:t>
            </a:r>
            <a:r>
              <a:rPr lang="en-US" sz="1800" dirty="0">
                <a:solidFill>
                  <a:schemeClr val="tx1"/>
                </a:solidFill>
              </a:rPr>
              <a:t>P</a:t>
            </a:r>
            <a:r>
              <a:rPr lang="en-US" sz="1800" b="0" i="0" dirty="0">
                <a:solidFill>
                  <a:schemeClr val="tx1"/>
                </a:solidFill>
                <a:effectLst/>
              </a:rPr>
              <a:t>reprocessing technique was explored to determine the impact on model performance: one-hot encoding, and feature importance was performed to reduce model complexity.</a:t>
            </a:r>
          </a:p>
          <a:p>
            <a:pPr algn="l">
              <a:buFont typeface="+mj-lt"/>
              <a:buAutoNum type="arabicPeriod"/>
            </a:pPr>
            <a:r>
              <a:rPr lang="en-US" sz="1800" b="0" i="0" dirty="0">
                <a:solidFill>
                  <a:schemeClr val="tx1"/>
                </a:solidFill>
                <a:effectLst/>
              </a:rPr>
              <a:t> SMOTE technique was </a:t>
            </a:r>
            <a:r>
              <a:rPr lang="en-US" sz="1800" dirty="0">
                <a:solidFill>
                  <a:schemeClr val="tx1"/>
                </a:solidFill>
              </a:rPr>
              <a:t>performed to address the imbalanced and skewed dataset.</a:t>
            </a:r>
            <a:endParaRPr lang="en-US" sz="1800" b="0" i="0" dirty="0">
              <a:solidFill>
                <a:schemeClr val="tx1"/>
              </a:solidFill>
              <a:effectLst/>
            </a:endParaRPr>
          </a:p>
          <a:p>
            <a:pPr algn="l">
              <a:buFont typeface="+mj-lt"/>
              <a:buAutoNum type="arabicPeriod"/>
            </a:pPr>
            <a:r>
              <a:rPr lang="en-US" sz="1800" b="0" i="0" dirty="0">
                <a:solidFill>
                  <a:schemeClr val="tx1"/>
                </a:solidFill>
                <a:effectLst/>
              </a:rPr>
              <a:t> Evaluation metrics such as F1 score, recall, precision, ROC curve, and accuracy were used to determine the performance of the models for detecting fraud in bank transactions.</a:t>
            </a:r>
          </a:p>
        </p:txBody>
      </p:sp>
    </p:spTree>
    <p:extLst>
      <p:ext uri="{BB962C8B-B14F-4D97-AF65-F5344CB8AC3E}">
        <p14:creationId xmlns:p14="http://schemas.microsoft.com/office/powerpoint/2010/main" val="3021073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18D3-1F22-CCF4-EBE4-3954345B927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04076DB-4131-1FFD-763A-BB417B60651F}"/>
              </a:ext>
            </a:extLst>
          </p:cNvPr>
          <p:cNvSpPr>
            <a:spLocks noGrp="1"/>
          </p:cNvSpPr>
          <p:nvPr>
            <p:ph idx="1"/>
          </p:nvPr>
        </p:nvSpPr>
        <p:spPr/>
        <p:txBody>
          <a:bodyPr>
            <a:normAutofit/>
          </a:bodyPr>
          <a:lstStyle/>
          <a:p>
            <a:pPr algn="l">
              <a:buFont typeface="+mj-lt"/>
              <a:buAutoNum type="arabicPeriod"/>
            </a:pPr>
            <a:r>
              <a:rPr lang="en-US" sz="1800" b="0" i="0" dirty="0">
                <a:solidFill>
                  <a:schemeClr val="tx1"/>
                </a:solidFill>
                <a:effectLst/>
              </a:rPr>
              <a:t> Non-parametric tests such as Wilcoxon signed-rank and Friedman's chi-squared tests were conducted to validate the observed performance differences between the models.</a:t>
            </a:r>
          </a:p>
          <a:p>
            <a:pPr algn="l">
              <a:buFont typeface="+mj-lt"/>
              <a:buAutoNum type="arabicPeriod"/>
            </a:pPr>
            <a:r>
              <a:rPr lang="en-US" sz="1800" b="0" i="0" dirty="0">
                <a:solidFill>
                  <a:schemeClr val="tx1"/>
                </a:solidFill>
                <a:effectLst/>
              </a:rPr>
              <a:t> The study provides insights into the effectiveness of machine learning algorithms, preprocessing techniques, and feature importance for fraud detection in bank transactions.</a:t>
            </a:r>
          </a:p>
          <a:p>
            <a:pPr algn="l">
              <a:buFont typeface="+mj-lt"/>
              <a:buAutoNum type="arabicPeriod"/>
            </a:pPr>
            <a:r>
              <a:rPr lang="en-US" sz="1800" b="0" i="0" dirty="0">
                <a:solidFill>
                  <a:schemeClr val="tx1"/>
                </a:solidFill>
                <a:effectLst/>
              </a:rPr>
              <a:t> By improving the accuracy and efficiency of fraud detection systems, financial institutions can better protect themselves and their customers from fraudulent activities.</a:t>
            </a:r>
          </a:p>
          <a:p>
            <a:pPr algn="l">
              <a:buFont typeface="+mj-lt"/>
              <a:buAutoNum type="arabicPeriod"/>
            </a:pPr>
            <a:r>
              <a:rPr lang="en-US" sz="1800" b="0" i="0" dirty="0">
                <a:solidFill>
                  <a:schemeClr val="tx1"/>
                </a:solidFill>
                <a:effectLst/>
              </a:rPr>
              <a:t> Non-parametric tests provide a robust evaluation of the performance of the machine learning models for detecting fraud in bank transactions.</a:t>
            </a:r>
          </a:p>
          <a:p>
            <a:pPr algn="l">
              <a:buFont typeface="+mj-lt"/>
              <a:buAutoNum type="arabicPeriod"/>
            </a:pPr>
            <a:r>
              <a:rPr lang="en-US" sz="1800" b="0" i="0" dirty="0">
                <a:solidFill>
                  <a:schemeClr val="tx1"/>
                </a:solidFill>
                <a:effectLst/>
              </a:rPr>
              <a:t> The results of this project can help financial institutions develop more effective fraud detection systems to prevent financial losses.</a:t>
            </a:r>
          </a:p>
        </p:txBody>
      </p:sp>
    </p:spTree>
    <p:extLst>
      <p:ext uri="{BB962C8B-B14F-4D97-AF65-F5344CB8AC3E}">
        <p14:creationId xmlns:p14="http://schemas.microsoft.com/office/powerpoint/2010/main" val="1827157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DE2C-0386-BC2B-CA66-D31B1731994D}"/>
              </a:ext>
            </a:extLst>
          </p:cNvPr>
          <p:cNvSpPr>
            <a:spLocks noGrp="1"/>
          </p:cNvSpPr>
          <p:nvPr>
            <p:ph type="title"/>
          </p:nvPr>
        </p:nvSpPr>
        <p:spPr/>
        <p:txBody>
          <a:bodyPr/>
          <a:lstStyle/>
          <a:p>
            <a:r>
              <a:rPr lang="en-US" dirty="0"/>
              <a:t>Dataset	</a:t>
            </a:r>
          </a:p>
        </p:txBody>
      </p:sp>
      <p:sp>
        <p:nvSpPr>
          <p:cNvPr id="3" name="Content Placeholder 2">
            <a:extLst>
              <a:ext uri="{FF2B5EF4-FFF2-40B4-BE49-F238E27FC236}">
                <a16:creationId xmlns:a16="http://schemas.microsoft.com/office/drawing/2014/main" id="{308D1A74-7F6C-8E90-CEAE-88145499AC28}"/>
              </a:ext>
            </a:extLst>
          </p:cNvPr>
          <p:cNvSpPr>
            <a:spLocks noGrp="1"/>
          </p:cNvSpPr>
          <p:nvPr>
            <p:ph idx="1"/>
          </p:nvPr>
        </p:nvSpPr>
        <p:spPr/>
        <p:txBody>
          <a:bodyPr>
            <a:noAutofit/>
          </a:bodyPr>
          <a:lstStyle/>
          <a:p>
            <a:pPr algn="l">
              <a:buFont typeface="Arial" panose="020B0604020202020204" pitchFamily="34" charset="0"/>
              <a:buChar char="•"/>
            </a:pPr>
            <a:r>
              <a:rPr lang="en-US" sz="1800" b="0" i="0" dirty="0">
                <a:solidFill>
                  <a:schemeClr val="tx1"/>
                </a:solidFill>
                <a:effectLst/>
              </a:rPr>
              <a:t> The dataset used in the project contains 594,643 rows and 10 columns in a CSV file format.</a:t>
            </a:r>
          </a:p>
          <a:p>
            <a:pPr algn="l">
              <a:buFont typeface="Arial" panose="020B0604020202020204" pitchFamily="34" charset="0"/>
              <a:buChar char="•"/>
            </a:pPr>
            <a:r>
              <a:rPr lang="en-US" sz="1800" b="0" i="0" dirty="0">
                <a:solidFill>
                  <a:schemeClr val="tx1"/>
                </a:solidFill>
                <a:effectLst/>
              </a:rPr>
              <a:t> The data in the dataset represents bank transactions, with each row corresponding to a single transaction.</a:t>
            </a:r>
          </a:p>
          <a:p>
            <a:pPr algn="l">
              <a:buFont typeface="Arial" panose="020B0604020202020204" pitchFamily="34" charset="0"/>
              <a:buChar char="•"/>
            </a:pPr>
            <a:r>
              <a:rPr lang="en-US" sz="1800" b="0" i="0" dirty="0">
                <a:solidFill>
                  <a:schemeClr val="tx1"/>
                </a:solidFill>
                <a:effectLst/>
              </a:rPr>
              <a:t> The columns in the dataset include step, customer, age, gender, </a:t>
            </a:r>
            <a:r>
              <a:rPr lang="en-US" sz="1800" b="0" i="0" dirty="0" err="1">
                <a:solidFill>
                  <a:schemeClr val="tx1"/>
                </a:solidFill>
                <a:effectLst/>
              </a:rPr>
              <a:t>zipcodeOri</a:t>
            </a:r>
            <a:r>
              <a:rPr lang="en-US" sz="1800" b="0" i="0" dirty="0">
                <a:solidFill>
                  <a:schemeClr val="tx1"/>
                </a:solidFill>
                <a:effectLst/>
              </a:rPr>
              <a:t>, merchant, </a:t>
            </a:r>
            <a:r>
              <a:rPr lang="en-US" sz="1800" b="0" i="0" dirty="0" err="1">
                <a:solidFill>
                  <a:schemeClr val="tx1"/>
                </a:solidFill>
                <a:effectLst/>
              </a:rPr>
              <a:t>zipMerchant</a:t>
            </a:r>
            <a:r>
              <a:rPr lang="en-US" sz="1800" b="0" i="0" dirty="0">
                <a:solidFill>
                  <a:schemeClr val="tx1"/>
                </a:solidFill>
                <a:effectLst/>
              </a:rPr>
              <a:t>, category, amount, and a target column fraud.</a:t>
            </a:r>
          </a:p>
          <a:p>
            <a:pPr algn="l">
              <a:buFont typeface="Arial" panose="020B0604020202020204" pitchFamily="34" charset="0"/>
              <a:buChar char="•"/>
            </a:pPr>
            <a:r>
              <a:rPr lang="en-US" sz="1800" b="0" i="0" dirty="0">
                <a:solidFill>
                  <a:schemeClr val="tx1"/>
                </a:solidFill>
                <a:effectLst/>
              </a:rPr>
              <a:t>The dataset was obtained from Kaggle.com using the provided link.</a:t>
            </a:r>
          </a:p>
          <a:p>
            <a:pPr algn="l">
              <a:buFont typeface="Arial" panose="020B0604020202020204" pitchFamily="34" charset="0"/>
              <a:buChar char="•"/>
            </a:pPr>
            <a:r>
              <a:rPr lang="en-US" sz="1800" dirty="0">
                <a:solidFill>
                  <a:schemeClr val="tx1"/>
                </a:solidFill>
              </a:rPr>
              <a:t>There are 7200 fraudulent transactions in the dataset.</a:t>
            </a:r>
          </a:p>
          <a:p>
            <a:pPr algn="l">
              <a:buFont typeface="Arial" panose="020B0604020202020204" pitchFamily="34" charset="0"/>
              <a:buChar char="•"/>
            </a:pPr>
            <a:r>
              <a:rPr lang="en-US" sz="1800" dirty="0">
                <a:solidFill>
                  <a:schemeClr val="tx1"/>
                </a:solidFill>
              </a:rPr>
              <a:t>There are 587443 non fraudulent transactions in the dataset.</a:t>
            </a:r>
          </a:p>
          <a:p>
            <a:pPr algn="l">
              <a:buFont typeface="Arial" panose="020B0604020202020204" pitchFamily="34" charset="0"/>
              <a:buChar char="•"/>
            </a:pPr>
            <a:r>
              <a:rPr lang="en-US" sz="1800" dirty="0">
                <a:solidFill>
                  <a:schemeClr val="tx1"/>
                </a:solidFill>
              </a:rPr>
              <a:t>Ratio of fraudulent to non fraudulent transactions is 0.012256508291017171</a:t>
            </a:r>
          </a:p>
        </p:txBody>
      </p:sp>
      <p:pic>
        <p:nvPicPr>
          <p:cNvPr id="4" name="Picture 3">
            <a:extLst>
              <a:ext uri="{FF2B5EF4-FFF2-40B4-BE49-F238E27FC236}">
                <a16:creationId xmlns:a16="http://schemas.microsoft.com/office/drawing/2014/main" id="{CCC6F33C-59E4-F0EA-4381-BF92D5DE8E2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8875" y="5191344"/>
            <a:ext cx="6115050" cy="865505"/>
          </a:xfrm>
          <a:prstGeom prst="rect">
            <a:avLst/>
          </a:prstGeom>
          <a:noFill/>
          <a:ln>
            <a:noFill/>
          </a:ln>
        </p:spPr>
      </p:pic>
      <p:pic>
        <p:nvPicPr>
          <p:cNvPr id="5" name="Picture 4">
            <a:extLst>
              <a:ext uri="{FF2B5EF4-FFF2-40B4-BE49-F238E27FC236}">
                <a16:creationId xmlns:a16="http://schemas.microsoft.com/office/drawing/2014/main" id="{3C3E6288-E80A-DD10-5A22-C123C6EDF1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3925" y="3107703"/>
            <a:ext cx="3954780" cy="2271395"/>
          </a:xfrm>
          <a:prstGeom prst="rect">
            <a:avLst/>
          </a:prstGeom>
          <a:noFill/>
          <a:ln>
            <a:noFill/>
          </a:ln>
        </p:spPr>
      </p:pic>
    </p:spTree>
    <p:extLst>
      <p:ext uri="{BB962C8B-B14F-4D97-AF65-F5344CB8AC3E}">
        <p14:creationId xmlns:p14="http://schemas.microsoft.com/office/powerpoint/2010/main" val="1456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8978-8827-E602-D69A-F3D01CAC3049}"/>
              </a:ext>
            </a:extLst>
          </p:cNvPr>
          <p:cNvSpPr>
            <a:spLocks noGrp="1"/>
          </p:cNvSpPr>
          <p:nvPr>
            <p:ph type="title"/>
          </p:nvPr>
        </p:nvSpPr>
        <p:spPr/>
        <p:txBody>
          <a:bodyPr/>
          <a:lstStyle/>
          <a:p>
            <a:r>
              <a:rPr lang="en-US" dirty="0"/>
              <a:t>Algorithms</a:t>
            </a:r>
          </a:p>
        </p:txBody>
      </p:sp>
      <p:sp>
        <p:nvSpPr>
          <p:cNvPr id="3" name="Content Placeholder 2">
            <a:extLst>
              <a:ext uri="{FF2B5EF4-FFF2-40B4-BE49-F238E27FC236}">
                <a16:creationId xmlns:a16="http://schemas.microsoft.com/office/drawing/2014/main" id="{FA6C3B02-BD6D-2906-4650-9673E3C83693}"/>
              </a:ext>
            </a:extLst>
          </p:cNvPr>
          <p:cNvSpPr>
            <a:spLocks noGrp="1"/>
          </p:cNvSpPr>
          <p:nvPr>
            <p:ph idx="1"/>
          </p:nvPr>
        </p:nvSpPr>
        <p:spPr/>
        <p:txBody>
          <a:bodyPr>
            <a:normAutofit/>
          </a:bodyPr>
          <a:lstStyle/>
          <a:p>
            <a:pPr lvl="1">
              <a:buFont typeface="Arial" panose="020B0604020202020204" pitchFamily="34" charset="0"/>
              <a:buChar char="•"/>
            </a:pPr>
            <a:r>
              <a:rPr lang="en-US" sz="2000" dirty="0"/>
              <a:t>RNN – LSTM</a:t>
            </a:r>
          </a:p>
          <a:p>
            <a:pPr lvl="1">
              <a:buFont typeface="Arial" panose="020B0604020202020204" pitchFamily="34" charset="0"/>
              <a:buChar char="•"/>
            </a:pPr>
            <a:r>
              <a:rPr lang="en-US" sz="2000" dirty="0"/>
              <a:t>NN</a:t>
            </a:r>
          </a:p>
          <a:p>
            <a:pPr lvl="1">
              <a:buFont typeface="Arial" panose="020B0604020202020204" pitchFamily="34" charset="0"/>
              <a:buChar char="•"/>
            </a:pPr>
            <a:r>
              <a:rPr lang="en-US" sz="2000" dirty="0"/>
              <a:t>Logistic Regression</a:t>
            </a:r>
          </a:p>
          <a:p>
            <a:pPr lvl="1">
              <a:buFont typeface="Arial" panose="020B0604020202020204" pitchFamily="34" charset="0"/>
              <a:buChar char="•"/>
            </a:pPr>
            <a:r>
              <a:rPr lang="en-US" sz="2000" dirty="0"/>
              <a:t>Random Forest</a:t>
            </a:r>
          </a:p>
          <a:p>
            <a:pPr lvl="1">
              <a:buFont typeface="Arial" panose="020B0604020202020204" pitchFamily="34" charset="0"/>
              <a:buChar char="•"/>
            </a:pPr>
            <a:r>
              <a:rPr lang="en-US" sz="2000" dirty="0"/>
              <a:t>Gradient Boosting</a:t>
            </a:r>
          </a:p>
        </p:txBody>
      </p:sp>
    </p:spTree>
    <p:extLst>
      <p:ext uri="{BB962C8B-B14F-4D97-AF65-F5344CB8AC3E}">
        <p14:creationId xmlns:p14="http://schemas.microsoft.com/office/powerpoint/2010/main" val="237620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A360-CC1F-35B1-FBC7-FA874BCA03DF}"/>
              </a:ext>
            </a:extLst>
          </p:cNvPr>
          <p:cNvSpPr>
            <a:spLocks noGrp="1"/>
          </p:cNvSpPr>
          <p:nvPr>
            <p:ph type="title"/>
          </p:nvPr>
        </p:nvSpPr>
        <p:spPr/>
        <p:txBody>
          <a:bodyPr/>
          <a:lstStyle/>
          <a:p>
            <a:r>
              <a:rPr lang="en-US" b="0" i="0" dirty="0">
                <a:solidFill>
                  <a:schemeClr val="tx1"/>
                </a:solidFill>
                <a:effectLst/>
              </a:rPr>
              <a:t>Recurrent Neural Networks</a:t>
            </a:r>
            <a:r>
              <a:rPr lang="en-US" dirty="0">
                <a:solidFill>
                  <a:schemeClr val="tx1"/>
                </a:solidFill>
              </a:rPr>
              <a:t> - LSTM</a:t>
            </a:r>
          </a:p>
        </p:txBody>
      </p:sp>
      <p:sp>
        <p:nvSpPr>
          <p:cNvPr id="3" name="Content Placeholder 2">
            <a:extLst>
              <a:ext uri="{FF2B5EF4-FFF2-40B4-BE49-F238E27FC236}">
                <a16:creationId xmlns:a16="http://schemas.microsoft.com/office/drawing/2014/main" id="{212AA6FA-A391-CF75-CFD3-33A8D50B76FA}"/>
              </a:ext>
            </a:extLst>
          </p:cNvPr>
          <p:cNvSpPr>
            <a:spLocks noGrp="1"/>
          </p:cNvSpPr>
          <p:nvPr>
            <p:ph idx="1"/>
          </p:nvPr>
        </p:nvSpPr>
        <p:spPr>
          <a:xfrm>
            <a:off x="905773" y="1737360"/>
            <a:ext cx="7280695" cy="4585801"/>
          </a:xfrm>
        </p:spPr>
        <p:txBody>
          <a:bodyPr>
            <a:normAutofit/>
          </a:bodyPr>
          <a:lstStyle/>
          <a:p>
            <a:pPr algn="l">
              <a:buFont typeface="+mj-lt"/>
              <a:buAutoNum type="arabicPeriod"/>
            </a:pPr>
            <a:r>
              <a:rPr lang="en-US" sz="1800" b="0" i="0" dirty="0">
                <a:solidFill>
                  <a:schemeClr val="tx1"/>
                </a:solidFill>
                <a:effectLst/>
              </a:rPr>
              <a:t>RNNs with LSTMs are well-suited for analyzing sequential data such as transaction histories or user behavior patterns to identify patterns and trends that may indicate fraudulent activity. </a:t>
            </a:r>
          </a:p>
          <a:p>
            <a:pPr algn="l">
              <a:buFont typeface="+mj-lt"/>
              <a:buAutoNum type="arabicPeriod"/>
            </a:pPr>
            <a:r>
              <a:rPr lang="en-US" sz="1800" b="0" i="0" dirty="0">
                <a:solidFill>
                  <a:schemeClr val="tx1"/>
                </a:solidFill>
                <a:effectLst/>
              </a:rPr>
              <a:t>The model can be trained on past transaction data to predict whether new transactions are likely to be fraudulent or not.</a:t>
            </a:r>
          </a:p>
          <a:p>
            <a:pPr algn="l">
              <a:buFont typeface="+mj-lt"/>
              <a:buAutoNum type="arabicPeriod"/>
            </a:pPr>
            <a:r>
              <a:rPr lang="en-US" sz="1800" b="0" i="0" dirty="0">
                <a:solidFill>
                  <a:schemeClr val="tx1"/>
                </a:solidFill>
                <a:effectLst/>
              </a:rPr>
              <a:t>LSTMs (Long Short-Term Memory) are a type of RNN that are specifically designed to address the problem of vanishing gradients, which can occur in traditional RNNs and limit their ability to learn long-term dependencies in the data.</a:t>
            </a:r>
          </a:p>
          <a:p>
            <a:pPr algn="l">
              <a:buFont typeface="+mj-lt"/>
              <a:buAutoNum type="arabicPeriod"/>
            </a:pPr>
            <a:r>
              <a:rPr lang="en-US" sz="1800" b="0" i="0" dirty="0">
                <a:solidFill>
                  <a:schemeClr val="tx1"/>
                </a:solidFill>
                <a:effectLst/>
              </a:rPr>
              <a:t>LSTMs achieve this by introducing additional gates into the network architecture that allow the model to selectively store or forget information over time.</a:t>
            </a:r>
          </a:p>
        </p:txBody>
      </p:sp>
      <p:pic>
        <p:nvPicPr>
          <p:cNvPr id="2050" name="Picture 2" descr="Animated RNN, LSTM and GRU. Recurrent neural network cells in GIFs | by  Raimi Karim | Towards Data Science">
            <a:extLst>
              <a:ext uri="{FF2B5EF4-FFF2-40B4-BE49-F238E27FC236}">
                <a16:creationId xmlns:a16="http://schemas.microsoft.com/office/drawing/2014/main" id="{9AABA3B9-910B-441A-B7F9-567D5A5A9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9985" y="1901969"/>
            <a:ext cx="3902015" cy="25841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with low confidence">
            <a:extLst>
              <a:ext uri="{FF2B5EF4-FFF2-40B4-BE49-F238E27FC236}">
                <a16:creationId xmlns:a16="http://schemas.microsoft.com/office/drawing/2014/main" id="{CABC7807-3A8E-FF27-9302-1B082CE7AA15}"/>
              </a:ext>
            </a:extLst>
          </p:cNvPr>
          <p:cNvPicPr>
            <a:picLocks noChangeAspect="1"/>
          </p:cNvPicPr>
          <p:nvPr/>
        </p:nvPicPr>
        <p:blipFill>
          <a:blip r:embed="rId3"/>
          <a:stretch>
            <a:fillRect/>
          </a:stretch>
        </p:blipFill>
        <p:spPr>
          <a:xfrm>
            <a:off x="8119173" y="4386606"/>
            <a:ext cx="3708067" cy="1936555"/>
          </a:xfrm>
          <a:prstGeom prst="rect">
            <a:avLst/>
          </a:prstGeom>
        </p:spPr>
      </p:pic>
    </p:spTree>
    <p:extLst>
      <p:ext uri="{BB962C8B-B14F-4D97-AF65-F5344CB8AC3E}">
        <p14:creationId xmlns:p14="http://schemas.microsoft.com/office/powerpoint/2010/main" val="15227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A360-CC1F-35B1-FBC7-FA874BCA03DF}"/>
              </a:ext>
            </a:extLst>
          </p:cNvPr>
          <p:cNvSpPr>
            <a:spLocks noGrp="1"/>
          </p:cNvSpPr>
          <p:nvPr>
            <p:ph type="title"/>
          </p:nvPr>
        </p:nvSpPr>
        <p:spPr/>
        <p:txBody>
          <a:bodyPr/>
          <a:lstStyle/>
          <a:p>
            <a:r>
              <a:rPr lang="en-US" b="0" i="0" dirty="0">
                <a:solidFill>
                  <a:schemeClr val="tx1"/>
                </a:solidFill>
                <a:effectLst/>
              </a:rPr>
              <a:t>Neural Networks</a:t>
            </a:r>
            <a:endParaRPr lang="en-US" dirty="0">
              <a:solidFill>
                <a:schemeClr val="tx1"/>
              </a:solidFill>
            </a:endParaRPr>
          </a:p>
        </p:txBody>
      </p:sp>
      <p:sp>
        <p:nvSpPr>
          <p:cNvPr id="3" name="Content Placeholder 2">
            <a:extLst>
              <a:ext uri="{FF2B5EF4-FFF2-40B4-BE49-F238E27FC236}">
                <a16:creationId xmlns:a16="http://schemas.microsoft.com/office/drawing/2014/main" id="{212AA6FA-A391-CF75-CFD3-33A8D50B76FA}"/>
              </a:ext>
            </a:extLst>
          </p:cNvPr>
          <p:cNvSpPr>
            <a:spLocks noGrp="1"/>
          </p:cNvSpPr>
          <p:nvPr>
            <p:ph idx="1"/>
          </p:nvPr>
        </p:nvSpPr>
        <p:spPr>
          <a:xfrm>
            <a:off x="1097280" y="1845733"/>
            <a:ext cx="5993633" cy="4546441"/>
          </a:xfrm>
        </p:spPr>
        <p:txBody>
          <a:bodyPr>
            <a:normAutofit/>
          </a:bodyPr>
          <a:lstStyle/>
          <a:p>
            <a:pPr algn="l">
              <a:buFont typeface="+mj-lt"/>
              <a:buAutoNum type="arabicPeriod"/>
            </a:pPr>
            <a:r>
              <a:rPr lang="en-US" sz="1800" b="0" i="0" dirty="0">
                <a:solidFill>
                  <a:schemeClr val="tx1"/>
                </a:solidFill>
                <a:effectLst/>
              </a:rPr>
              <a:t>Neural networks can be trained to classify bank transactions as fraudulent or not based on input features such as transaction amount, merchant, category, and customer information. </a:t>
            </a:r>
          </a:p>
          <a:p>
            <a:pPr algn="l">
              <a:buFont typeface="+mj-lt"/>
              <a:buAutoNum type="arabicPeriod"/>
            </a:pPr>
            <a:r>
              <a:rPr lang="en-US" sz="1800" b="0" i="0" dirty="0">
                <a:solidFill>
                  <a:schemeClr val="tx1"/>
                </a:solidFill>
                <a:effectLst/>
              </a:rPr>
              <a:t>The network can be optimized to minimize the difference between the predicted and actual target values, resulting in a model that can effectively identify fraudulent transactions.</a:t>
            </a:r>
          </a:p>
          <a:p>
            <a:pPr algn="l">
              <a:buFont typeface="+mj-lt"/>
              <a:buAutoNum type="arabicPeriod"/>
            </a:pPr>
            <a:endParaRPr lang="en-US" sz="1800" b="0" i="0" dirty="0">
              <a:solidFill>
                <a:schemeClr val="tx1"/>
              </a:solidFill>
              <a:effectLst/>
            </a:endParaRPr>
          </a:p>
        </p:txBody>
      </p:sp>
      <p:pic>
        <p:nvPicPr>
          <p:cNvPr id="1026" name="Picture 2" descr="An intro to Convolutional Neural Networks (CNN)">
            <a:extLst>
              <a:ext uri="{FF2B5EF4-FFF2-40B4-BE49-F238E27FC236}">
                <a16:creationId xmlns:a16="http://schemas.microsoft.com/office/drawing/2014/main" id="{87A5F77C-634D-D2FD-C538-A2B6FD9BA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833" y="1849979"/>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program&#10;&#10;Description automatically generated with low confidence">
            <a:extLst>
              <a:ext uri="{FF2B5EF4-FFF2-40B4-BE49-F238E27FC236}">
                <a16:creationId xmlns:a16="http://schemas.microsoft.com/office/drawing/2014/main" id="{B150ECED-DF52-0518-CDF3-818E61809610}"/>
              </a:ext>
            </a:extLst>
          </p:cNvPr>
          <p:cNvPicPr>
            <a:picLocks noChangeAspect="1"/>
          </p:cNvPicPr>
          <p:nvPr/>
        </p:nvPicPr>
        <p:blipFill>
          <a:blip r:embed="rId3"/>
          <a:stretch>
            <a:fillRect/>
          </a:stretch>
        </p:blipFill>
        <p:spPr>
          <a:xfrm>
            <a:off x="2002406" y="4011889"/>
            <a:ext cx="4183380" cy="2192020"/>
          </a:xfrm>
          <a:prstGeom prst="rect">
            <a:avLst/>
          </a:prstGeom>
        </p:spPr>
      </p:pic>
    </p:spTree>
    <p:extLst>
      <p:ext uri="{BB962C8B-B14F-4D97-AF65-F5344CB8AC3E}">
        <p14:creationId xmlns:p14="http://schemas.microsoft.com/office/powerpoint/2010/main" val="3469296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A360-CC1F-35B1-FBC7-FA874BCA03DF}"/>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212AA6FA-A391-CF75-CFD3-33A8D50B76FA}"/>
              </a:ext>
            </a:extLst>
          </p:cNvPr>
          <p:cNvSpPr>
            <a:spLocks noGrp="1"/>
          </p:cNvSpPr>
          <p:nvPr>
            <p:ph idx="1"/>
          </p:nvPr>
        </p:nvSpPr>
        <p:spPr>
          <a:xfrm>
            <a:off x="1097280" y="1845734"/>
            <a:ext cx="6606109" cy="4023360"/>
          </a:xfrm>
        </p:spPr>
        <p:txBody>
          <a:bodyPr>
            <a:normAutofit/>
          </a:bodyPr>
          <a:lstStyle/>
          <a:p>
            <a:pPr algn="l">
              <a:buFont typeface="Arial" panose="020B0604020202020204" pitchFamily="34" charset="0"/>
              <a:buChar char="•"/>
            </a:pPr>
            <a:r>
              <a:rPr lang="en-US" sz="1800" b="0" i="0" dirty="0">
                <a:solidFill>
                  <a:schemeClr val="tx1"/>
                </a:solidFill>
                <a:effectLst/>
              </a:rPr>
              <a:t>Logistic regression is a linear model that can be used to predict the probability of a transaction being fraudulent based on input features. </a:t>
            </a:r>
          </a:p>
          <a:p>
            <a:pPr algn="l">
              <a:buFont typeface="Arial" panose="020B0604020202020204" pitchFamily="34" charset="0"/>
              <a:buChar char="•"/>
            </a:pPr>
            <a:r>
              <a:rPr lang="en-US" sz="1800" b="0" i="0" dirty="0">
                <a:solidFill>
                  <a:schemeClr val="tx1"/>
                </a:solidFill>
                <a:effectLst/>
              </a:rPr>
              <a:t>The model can output a probability score, which can be used to filter and rank predictions based on confidence.</a:t>
            </a:r>
          </a:p>
          <a:p>
            <a:pPr algn="l">
              <a:buFont typeface="Arial" panose="020B0604020202020204" pitchFamily="34" charset="0"/>
              <a:buChar char="•"/>
            </a:pPr>
            <a:r>
              <a:rPr lang="en-US" sz="1800" b="0" i="0" dirty="0">
                <a:solidFill>
                  <a:schemeClr val="tx1"/>
                </a:solidFill>
                <a:effectLst/>
              </a:rPr>
              <a:t>Logistic Regression can handle both categorical and continuous input features.</a:t>
            </a:r>
          </a:p>
          <a:p>
            <a:pPr algn="l">
              <a:buFont typeface="Arial" panose="020B0604020202020204" pitchFamily="34" charset="0"/>
              <a:buChar char="•"/>
            </a:pPr>
            <a:r>
              <a:rPr lang="en-US" sz="1800" b="0" i="0" dirty="0">
                <a:solidFill>
                  <a:schemeClr val="tx1"/>
                </a:solidFill>
                <a:effectLst/>
              </a:rPr>
              <a:t>Logistic Regression can suffer from overfitting if the number of input variables is too large relative to the number of training samples.</a:t>
            </a:r>
            <a:endParaRPr lang="en-US" sz="1800" dirty="0">
              <a:solidFill>
                <a:schemeClr val="tx1"/>
              </a:solidFill>
            </a:endParaRPr>
          </a:p>
        </p:txBody>
      </p:sp>
      <p:pic>
        <p:nvPicPr>
          <p:cNvPr id="1026" name="Picture 2" descr="Introduction to Logistic Regression | by Ayush Pant | Towards Data Science">
            <a:extLst>
              <a:ext uri="{FF2B5EF4-FFF2-40B4-BE49-F238E27FC236}">
                <a16:creationId xmlns:a16="http://schemas.microsoft.com/office/drawing/2014/main" id="{08498E29-1A4C-4254-0FE4-8F630C9B6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5849" y="2023418"/>
            <a:ext cx="4890655" cy="366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4987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908</TotalTime>
  <Words>1945</Words>
  <Application>Microsoft Office PowerPoint</Application>
  <PresentationFormat>Widescreen</PresentationFormat>
  <Paragraphs>167</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Retrospect</vt:lpstr>
      <vt:lpstr>Statistical Analysis of Machine Learning Algorithms for Fraud Detection in Bank Transactions</vt:lpstr>
      <vt:lpstr>Abstract</vt:lpstr>
      <vt:lpstr>Introduction</vt:lpstr>
      <vt:lpstr>Introduction</vt:lpstr>
      <vt:lpstr>Dataset </vt:lpstr>
      <vt:lpstr>Algorithms</vt:lpstr>
      <vt:lpstr>Recurrent Neural Networks - LSTM</vt:lpstr>
      <vt:lpstr>Neural Networks</vt:lpstr>
      <vt:lpstr>Logistic Regression</vt:lpstr>
      <vt:lpstr>Random Forest</vt:lpstr>
      <vt:lpstr>Gradient Boosting</vt:lpstr>
      <vt:lpstr>Methods</vt:lpstr>
      <vt:lpstr>Preprocessing</vt:lpstr>
      <vt:lpstr>One-Hot Encoding</vt:lpstr>
      <vt:lpstr>Feature Importance</vt:lpstr>
      <vt:lpstr>Hyperparameter Tuning</vt:lpstr>
      <vt:lpstr>RESULTS</vt:lpstr>
      <vt:lpstr>Logistic Regression</vt:lpstr>
      <vt:lpstr>Random Forest</vt:lpstr>
      <vt:lpstr>Gradient Boosting</vt:lpstr>
      <vt:lpstr>RNN - LSTM</vt:lpstr>
      <vt:lpstr>Neural Network</vt:lpstr>
      <vt:lpstr>LSTM vs Neural Network</vt:lpstr>
      <vt:lpstr>Metric Analysis</vt:lpstr>
      <vt:lpstr>Statistical Analysis of Accuracies</vt:lpstr>
      <vt:lpstr>Freidman Chi-Square Test</vt:lpstr>
      <vt:lpstr>Best Model </vt:lpstr>
      <vt:lpstr>Best Model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Analysis of Machine Learning Algorithms for Fraud Detection in Bank Transactions</dc:title>
  <dc:creator>Siddharth Rohit Jain (Student)</dc:creator>
  <cp:lastModifiedBy>Siddharth Rohit Jain (Student)</cp:lastModifiedBy>
  <cp:revision>39</cp:revision>
  <dcterms:created xsi:type="dcterms:W3CDTF">2023-05-01T06:32:59Z</dcterms:created>
  <dcterms:modified xsi:type="dcterms:W3CDTF">2023-05-04T21:07:58Z</dcterms:modified>
</cp:coreProperties>
</file>